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4"/>
  </p:notesMasterIdLst>
  <p:handoutMasterIdLst>
    <p:handoutMasterId r:id="rId25"/>
  </p:handoutMasterIdLst>
  <p:sldIdLst>
    <p:sldId id="552" r:id="rId2"/>
    <p:sldId id="764" r:id="rId3"/>
    <p:sldId id="735" r:id="rId4"/>
    <p:sldId id="731" r:id="rId5"/>
    <p:sldId id="741" r:id="rId6"/>
    <p:sldId id="629" r:id="rId7"/>
    <p:sldId id="788" r:id="rId8"/>
    <p:sldId id="789" r:id="rId9"/>
    <p:sldId id="774" r:id="rId10"/>
    <p:sldId id="780" r:id="rId11"/>
    <p:sldId id="588" r:id="rId12"/>
    <p:sldId id="808" r:id="rId13"/>
    <p:sldId id="585" r:id="rId14"/>
    <p:sldId id="589" r:id="rId15"/>
    <p:sldId id="601" r:id="rId16"/>
    <p:sldId id="591" r:id="rId17"/>
    <p:sldId id="594" r:id="rId18"/>
    <p:sldId id="592" r:id="rId19"/>
    <p:sldId id="593" r:id="rId20"/>
    <p:sldId id="595" r:id="rId21"/>
    <p:sldId id="596" r:id="rId22"/>
    <p:sldId id="597" r:id="rId23"/>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5" userDrawn="1">
          <p15:clr>
            <a:srgbClr val="A4A3A4"/>
          </p15:clr>
        </p15:guide>
        <p15:guide id="2" pos="61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1F7DC0"/>
    <a:srgbClr val="508EC1"/>
    <a:srgbClr val="101F40"/>
    <a:srgbClr val="F3F3F4"/>
    <a:srgbClr val="CB1E27"/>
    <a:srgbClr val="929292"/>
    <a:srgbClr val="1F80C3"/>
    <a:srgbClr val="E17420"/>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82" autoAdjust="0"/>
    <p:restoredTop sz="87805" autoAdjust="0"/>
  </p:normalViewPr>
  <p:slideViewPr>
    <p:cSldViewPr snapToGrid="0" snapToObjects="1">
      <p:cViewPr varScale="1">
        <p:scale>
          <a:sx n="90" d="100"/>
          <a:sy n="90" d="100"/>
        </p:scale>
        <p:origin x="500" y="60"/>
      </p:cViewPr>
      <p:guideLst>
        <p:guide orient="horz" pos="305"/>
        <p:guide pos="612"/>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44" d="100"/>
          <a:sy n="144" d="100"/>
        </p:scale>
        <p:origin x="5776"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E41B243-5C9C-A848-8528-B730906752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36A449D-2AFE-2F48-941E-860CBB28927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269D34D-F982-A149-AE4B-2CEEBF8D24BC}" type="datetimeFigureOut">
              <a:rPr lang="en-US" smtClean="0"/>
              <a:t>10/16/2025</a:t>
            </a:fld>
            <a:endParaRPr lang="en-US"/>
          </a:p>
        </p:txBody>
      </p:sp>
      <p:sp>
        <p:nvSpPr>
          <p:cNvPr id="4" name="Footer Placeholder 3">
            <a:extLst>
              <a:ext uri="{FF2B5EF4-FFF2-40B4-BE49-F238E27FC236}">
                <a16:creationId xmlns:a16="http://schemas.microsoft.com/office/drawing/2014/main" id="{9FA6E845-7707-5245-85CD-E9441862A6C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A651BFE-1C6F-1845-A564-710F3F695C3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AFD885E-D4EE-E948-B494-3D56C2C31CAD}" type="slidenum">
              <a:rPr lang="en-US" smtClean="0"/>
              <a:t>‹#›</a:t>
            </a:fld>
            <a:endParaRPr lang="en-US"/>
          </a:p>
        </p:txBody>
      </p:sp>
    </p:spTree>
    <p:extLst>
      <p:ext uri="{BB962C8B-B14F-4D97-AF65-F5344CB8AC3E}">
        <p14:creationId xmlns:p14="http://schemas.microsoft.com/office/powerpoint/2010/main" val="7456607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9AD634-B286-CF4C-B608-BAEDD7C846A9}" type="datetimeFigureOut">
              <a:rPr lang="en-US" smtClean="0"/>
              <a:t>10/16/2025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8B6ED8-9D91-5E4C-8236-27D5494AAD9C}" type="slidenum">
              <a:rPr lang="en-US" smtClean="0"/>
              <a:t>‹#›</a:t>
            </a:fld>
            <a:endParaRPr lang="en-US"/>
          </a:p>
        </p:txBody>
      </p:sp>
    </p:spTree>
    <p:extLst>
      <p:ext uri="{BB962C8B-B14F-4D97-AF65-F5344CB8AC3E}">
        <p14:creationId xmlns:p14="http://schemas.microsoft.com/office/powerpoint/2010/main" val="718742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1</a:t>
            </a:fld>
            <a:endParaRPr lang="en-US"/>
          </a:p>
        </p:txBody>
      </p:sp>
    </p:spTree>
    <p:extLst>
      <p:ext uri="{BB962C8B-B14F-4D97-AF65-F5344CB8AC3E}">
        <p14:creationId xmlns:p14="http://schemas.microsoft.com/office/powerpoint/2010/main" val="19547938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8E5B9845-DE14-4ED5-A39F-B9080EB16815}"/>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195130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Data (in data science) is essentially a supply chain. We get data into the system – a typically today from a wide range of sources and it needs first to be processed, cleaned and stored somewhere. We can then begin a refinement process through analytics and modelling, before lastly we need to translate that into some action to see value. This can be human action (business decision makers) or an AI agent. We’ll think about that at the micro level (engineering your data for a specific project), but also a macro level (thinking about our overall supply chain) </a:t>
            </a:r>
          </a:p>
        </p:txBody>
      </p:sp>
      <p:sp>
        <p:nvSpPr>
          <p:cNvPr id="4" name="Slide Number Placeholder 3"/>
          <p:cNvSpPr>
            <a:spLocks noGrp="1"/>
          </p:cNvSpPr>
          <p:nvPr>
            <p:ph type="sldNum" sz="quarter" idx="5"/>
          </p:nvPr>
        </p:nvSpPr>
        <p:spPr/>
        <p:txBody>
          <a:bodyPr/>
          <a:lstStyle/>
          <a:p>
            <a:fld id="{008B6ED8-9D91-5E4C-8236-27D5494AAD9C}" type="slidenum">
              <a:rPr lang="en-US" smtClean="0"/>
              <a:t>2</a:t>
            </a:fld>
            <a:endParaRPr lang="en-US"/>
          </a:p>
        </p:txBody>
      </p:sp>
    </p:spTree>
    <p:extLst>
      <p:ext uri="{BB962C8B-B14F-4D97-AF65-F5344CB8AC3E}">
        <p14:creationId xmlns:p14="http://schemas.microsoft.com/office/powerpoint/2010/main" val="7098163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FD8F5E4-8A60-4FA0-972F-B7F27B26788F}"/>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370220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E292BE9-3E67-487E-94A0-9F661C7610EB}"/>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906904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5</a:t>
            </a:fld>
            <a:endParaRPr lang="en-US"/>
          </a:p>
        </p:txBody>
      </p:sp>
    </p:spTree>
    <p:extLst>
      <p:ext uri="{BB962C8B-B14F-4D97-AF65-F5344CB8AC3E}">
        <p14:creationId xmlns:p14="http://schemas.microsoft.com/office/powerpoint/2010/main" val="3027046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6</a:t>
            </a:fld>
            <a:endParaRPr lang="en-US"/>
          </a:p>
        </p:txBody>
      </p:sp>
    </p:spTree>
    <p:extLst>
      <p:ext uri="{BB962C8B-B14F-4D97-AF65-F5344CB8AC3E}">
        <p14:creationId xmlns:p14="http://schemas.microsoft.com/office/powerpoint/2010/main" val="4258668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9E292BE9-3E67-487E-94A0-9F661C7610EB}"/>
              </a:ext>
            </a:extLst>
          </p:cNvPr>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41169495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8B6ED8-9D91-5E4C-8236-27D5494AAD9C}" type="slidenum">
              <a:rPr lang="en-US" smtClean="0"/>
              <a:t>8</a:t>
            </a:fld>
            <a:endParaRPr lang="en-US"/>
          </a:p>
        </p:txBody>
      </p:sp>
    </p:spTree>
    <p:extLst>
      <p:ext uri="{BB962C8B-B14F-4D97-AF65-F5344CB8AC3E}">
        <p14:creationId xmlns:p14="http://schemas.microsoft.com/office/powerpoint/2010/main" val="38424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74187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 - version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712FF59-EBEF-FA48-A78B-D1E57760842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503221" y="0"/>
            <a:ext cx="5640779" cy="4784032"/>
          </a:xfrm>
          <a:prstGeom prst="rect">
            <a:avLst/>
          </a:prstGeom>
        </p:spPr>
      </p:pic>
      <p:pic>
        <p:nvPicPr>
          <p:cNvPr id="5" name="Picture 4" descr="A picture containing drawing, table&#10;&#10;Description automatically generated">
            <a:extLst>
              <a:ext uri="{FF2B5EF4-FFF2-40B4-BE49-F238E27FC236}">
                <a16:creationId xmlns:a16="http://schemas.microsoft.com/office/drawing/2014/main" id="{AD99C54D-DE29-5A45-8ED4-BD41F4CDD909}"/>
              </a:ext>
            </a:extLst>
          </p:cNvPr>
          <p:cNvPicPr>
            <a:picLocks noChangeAspect="1"/>
          </p:cNvPicPr>
          <p:nvPr userDrawn="1"/>
        </p:nvPicPr>
        <p:blipFill>
          <a:blip r:embed="rId3"/>
          <a:stretch>
            <a:fillRect/>
          </a:stretch>
        </p:blipFill>
        <p:spPr>
          <a:xfrm>
            <a:off x="0" y="0"/>
            <a:ext cx="4633913" cy="5143500"/>
          </a:xfrm>
          <a:prstGeom prst="rect">
            <a:avLst/>
          </a:prstGeom>
        </p:spPr>
      </p:pic>
      <p:sp>
        <p:nvSpPr>
          <p:cNvPr id="7" name="Title 1"/>
          <p:cNvSpPr>
            <a:spLocks noGrp="1"/>
          </p:cNvSpPr>
          <p:nvPr>
            <p:ph type="ctrTitle" hasCustomPrompt="1"/>
          </p:nvPr>
        </p:nvSpPr>
        <p:spPr>
          <a:xfrm>
            <a:off x="1025525" y="1430970"/>
            <a:ext cx="2453481" cy="1122966"/>
          </a:xfrm>
          <a:prstGeom prst="rect">
            <a:avLst/>
          </a:prstGeom>
        </p:spPr>
        <p:txBody>
          <a:bodyPr lIns="0" tIns="0" rIns="0" bIns="0" anchor="t" anchorCtr="0">
            <a:noAutofit/>
          </a:bodyPr>
          <a:lstStyle>
            <a:lvl1pPr algn="l">
              <a:lnSpc>
                <a:spcPct val="80000"/>
              </a:lnSpc>
              <a:defRPr sz="2400" b="1" i="0" baseline="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Title goes here</a:t>
            </a:r>
          </a:p>
        </p:txBody>
      </p:sp>
      <p:sp>
        <p:nvSpPr>
          <p:cNvPr id="8" name="Subtitle 2"/>
          <p:cNvSpPr>
            <a:spLocks noGrp="1"/>
          </p:cNvSpPr>
          <p:nvPr>
            <p:ph type="subTitle" idx="1" hasCustomPrompt="1"/>
          </p:nvPr>
        </p:nvSpPr>
        <p:spPr>
          <a:xfrm>
            <a:off x="1025525" y="2643178"/>
            <a:ext cx="2453481" cy="622536"/>
          </a:xfrm>
          <a:prstGeom prst="rect">
            <a:avLst/>
          </a:prstGeom>
        </p:spPr>
        <p:txBody>
          <a:bodyPr lIns="0" tIns="0" rIns="0" bIns="0">
            <a:noAutofit/>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1400" b="1" i="0" baseline="0">
                <a:solidFill>
                  <a:schemeClr val="bg1"/>
                </a:solidFill>
                <a:latin typeface="+mn-lt"/>
                <a:ea typeface="Avenir Next Medium" charset="0"/>
                <a:cs typeface="Avenir Next Medium"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Presenters name goes here</a:t>
            </a:r>
          </a:p>
        </p:txBody>
      </p:sp>
      <p:sp>
        <p:nvSpPr>
          <p:cNvPr id="16" name="Text Placeholder 15"/>
          <p:cNvSpPr>
            <a:spLocks noGrp="1"/>
          </p:cNvSpPr>
          <p:nvPr>
            <p:ph type="body" sz="quarter" idx="12" hasCustomPrompt="1"/>
          </p:nvPr>
        </p:nvSpPr>
        <p:spPr>
          <a:xfrm>
            <a:off x="1025525" y="3385010"/>
            <a:ext cx="2453481" cy="338137"/>
          </a:xfrm>
          <a:prstGeom prst="rect">
            <a:avLst/>
          </a:prstGeom>
        </p:spPr>
        <p:txBody>
          <a:bodyPr lIns="0" tIns="0" rIns="0" bIns="0"/>
          <a:lstStyle>
            <a:lvl1pPr marL="0" indent="0">
              <a:buFontTx/>
              <a:buNone/>
              <a:defRPr sz="1200" b="0" i="0">
                <a:solidFill>
                  <a:schemeClr val="bg1"/>
                </a:solidFill>
                <a:latin typeface="+mn-lt"/>
                <a:ea typeface="Avenir Next" charset="0"/>
                <a:cs typeface="Avenir Next" charset="0"/>
              </a:defRPr>
            </a:lvl1pPr>
          </a:lstStyle>
          <a:p>
            <a:pPr lvl="0"/>
            <a:r>
              <a:rPr lang="en-US" dirty="0"/>
              <a:t>Date / location / additional info</a:t>
            </a:r>
          </a:p>
        </p:txBody>
      </p:sp>
      <p:pic>
        <p:nvPicPr>
          <p:cNvPr id="10" name="Picture 9">
            <a:extLst>
              <a:ext uri="{FF2B5EF4-FFF2-40B4-BE49-F238E27FC236}">
                <a16:creationId xmlns:a16="http://schemas.microsoft.com/office/drawing/2014/main" id="{41664AD1-69B2-BA4B-9148-D3C0DD64668B}"/>
              </a:ext>
            </a:extLst>
          </p:cNvPr>
          <p:cNvPicPr>
            <a:picLocks noChangeAspect="1"/>
          </p:cNvPicPr>
          <p:nvPr userDrawn="1"/>
        </p:nvPicPr>
        <p:blipFill>
          <a:blip r:embed="rId4"/>
          <a:stretch>
            <a:fillRect/>
          </a:stretch>
        </p:blipFill>
        <p:spPr>
          <a:xfrm>
            <a:off x="0" y="4629150"/>
            <a:ext cx="9144000" cy="514350"/>
          </a:xfrm>
          <a:prstGeom prst="rect">
            <a:avLst/>
          </a:prstGeom>
        </p:spPr>
      </p:pic>
    </p:spTree>
    <p:extLst>
      <p:ext uri="{BB962C8B-B14F-4D97-AF65-F5344CB8AC3E}">
        <p14:creationId xmlns:p14="http://schemas.microsoft.com/office/powerpoint/2010/main" val="1878111647"/>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3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Bullets - Imag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14C920B-4FC3-AE40-B2E8-174576ECA25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1521" r="8684"/>
          <a:stretch/>
        </p:blipFill>
        <p:spPr>
          <a:xfrm>
            <a:off x="5602224" y="0"/>
            <a:ext cx="3541776" cy="4848946"/>
          </a:xfrm>
          <a:prstGeom prst="rect">
            <a:avLst/>
          </a:prstGeom>
        </p:spPr>
      </p:pic>
      <p:pic>
        <p:nvPicPr>
          <p:cNvPr id="10" name="Picture 9">
            <a:extLst>
              <a:ext uri="{FF2B5EF4-FFF2-40B4-BE49-F238E27FC236}">
                <a16:creationId xmlns:a16="http://schemas.microsoft.com/office/drawing/2014/main" id="{9A393211-0C8D-5944-B0AE-B25526CC50F8}"/>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181266" y="0"/>
            <a:ext cx="1848689" cy="4640145"/>
          </a:xfrm>
          <a:prstGeom prst="rect">
            <a:avLst/>
          </a:prstGeom>
        </p:spPr>
      </p:pic>
      <p:pic>
        <p:nvPicPr>
          <p:cNvPr id="5" name="Picture 4">
            <a:extLst>
              <a:ext uri="{FF2B5EF4-FFF2-40B4-BE49-F238E27FC236}">
                <a16:creationId xmlns:a16="http://schemas.microsoft.com/office/drawing/2014/main" id="{D6EB63D8-B174-784F-86A1-939A8EB453D0}"/>
              </a:ext>
            </a:extLst>
          </p:cNvPr>
          <p:cNvPicPr>
            <a:picLocks noChangeAspect="1"/>
          </p:cNvPicPr>
          <p:nvPr userDrawn="1"/>
        </p:nvPicPr>
        <p:blipFill>
          <a:blip r:embed="rId4"/>
          <a:stretch>
            <a:fillRect/>
          </a:stretch>
        </p:blipFill>
        <p:spPr>
          <a:xfrm>
            <a:off x="0" y="4629150"/>
            <a:ext cx="9144000" cy="514350"/>
          </a:xfrm>
          <a:prstGeom prst="rect">
            <a:avLst/>
          </a:prstGeom>
        </p:spPr>
      </p:pic>
      <p:sp>
        <p:nvSpPr>
          <p:cNvPr id="7" name="Text Placeholder 4">
            <a:extLst>
              <a:ext uri="{FF2B5EF4-FFF2-40B4-BE49-F238E27FC236}">
                <a16:creationId xmlns:a16="http://schemas.microsoft.com/office/drawing/2014/main" id="{BA90696D-9EEB-5C47-88DD-915E9B958E29}"/>
              </a:ext>
            </a:extLst>
          </p:cNvPr>
          <p:cNvSpPr>
            <a:spLocks noGrp="1"/>
          </p:cNvSpPr>
          <p:nvPr>
            <p:ph type="body" sz="quarter" idx="14" hasCustomPrompt="1"/>
          </p:nvPr>
        </p:nvSpPr>
        <p:spPr>
          <a:xfrm>
            <a:off x="518400" y="362850"/>
            <a:ext cx="5373684" cy="380867"/>
          </a:xfrm>
          <a:prstGeom prst="rect">
            <a:avLst/>
          </a:prstGeom>
        </p:spPr>
        <p:txBody>
          <a:bodyPr lIns="0" tIns="0" rIns="0" bIns="0"/>
          <a:lstStyle>
            <a:lvl1pPr marL="0" indent="0">
              <a:buFontTx/>
              <a:buNone/>
              <a:defRPr sz="2400" b="1" baseline="0">
                <a:solidFill>
                  <a:srgbClr val="00AEEF"/>
                </a:solidFill>
              </a:defRPr>
            </a:lvl1pPr>
          </a:lstStyle>
          <a:p>
            <a:r>
              <a:rPr lang="en-US" dirty="0">
                <a:solidFill>
                  <a:srgbClr val="00B2DD"/>
                </a:solidFill>
                <a:latin typeface="+mn-lt"/>
              </a:rPr>
              <a:t>Page title</a:t>
            </a:r>
          </a:p>
        </p:txBody>
      </p:sp>
      <p:sp>
        <p:nvSpPr>
          <p:cNvPr id="8" name="Text Placeholder 3">
            <a:extLst>
              <a:ext uri="{FF2B5EF4-FFF2-40B4-BE49-F238E27FC236}">
                <a16:creationId xmlns:a16="http://schemas.microsoft.com/office/drawing/2014/main" id="{4A9C3486-2D58-524A-89B6-5FAF1D8D0CAE}"/>
              </a:ext>
            </a:extLst>
          </p:cNvPr>
          <p:cNvSpPr>
            <a:spLocks noGrp="1"/>
          </p:cNvSpPr>
          <p:nvPr>
            <p:ph type="body" sz="quarter" idx="13" hasCustomPrompt="1"/>
          </p:nvPr>
        </p:nvSpPr>
        <p:spPr>
          <a:xfrm>
            <a:off x="518401" y="910726"/>
            <a:ext cx="5373684" cy="3459385"/>
          </a:xfrm>
          <a:prstGeom prst="rect">
            <a:avLst/>
          </a:prstGeom>
        </p:spPr>
        <p:txBody>
          <a:bodyPr lIns="0" tIns="0" rIns="0" bIns="0"/>
          <a:lstStyle>
            <a:lvl1pPr marL="171450" marR="0" indent="-171450" algn="l" defTabSz="685800" rtl="0" eaLnBrk="1" fontAlgn="auto" latinLnBrk="0" hangingPunct="1">
              <a:lnSpc>
                <a:spcPct val="90000"/>
              </a:lnSpc>
              <a:spcBef>
                <a:spcPts val="750"/>
              </a:spcBef>
              <a:spcAft>
                <a:spcPts val="0"/>
              </a:spcAft>
              <a:buClr>
                <a:srgbClr val="0070C0"/>
              </a:buClr>
              <a:buSzTx/>
              <a:buFont typeface="Wingdings" pitchFamily="2" charset="2"/>
              <a:buChar char="§"/>
              <a:tabLst/>
              <a:defRPr b="0">
                <a:solidFill>
                  <a:schemeClr val="tx1"/>
                </a:solidFill>
              </a:defRPr>
            </a:lvl1pPr>
          </a:lstStyle>
          <a:p>
            <a:pPr>
              <a:buClr>
                <a:srgbClr val="00B2DD"/>
              </a:buClr>
            </a:pPr>
            <a:r>
              <a:rPr lang="en-US" dirty="0">
                <a:latin typeface="+mn-lt"/>
              </a:rPr>
              <a:t>Bullet points can be inserted here</a:t>
            </a:r>
          </a:p>
          <a:p>
            <a:endParaRPr lang="en-US" dirty="0"/>
          </a:p>
          <a:p>
            <a:pPr>
              <a:buClr>
                <a:srgbClr val="00B2DD"/>
              </a:buClr>
            </a:pPr>
            <a:endParaRPr lang="en-US" dirty="0">
              <a:latin typeface="+mn-lt"/>
            </a:endParaRPr>
          </a:p>
          <a:p>
            <a:pPr>
              <a:buClr>
                <a:srgbClr val="00B2DD"/>
              </a:buClr>
            </a:pPr>
            <a:endParaRPr lang="en-US" dirty="0">
              <a:latin typeface="+mn-lt"/>
            </a:endParaRPr>
          </a:p>
        </p:txBody>
      </p:sp>
    </p:spTree>
    <p:extLst>
      <p:ext uri="{BB962C8B-B14F-4D97-AF65-F5344CB8AC3E}">
        <p14:creationId xmlns:p14="http://schemas.microsoft.com/office/powerpoint/2010/main" val="4790997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Tab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5CBA9F-780B-8447-8B45-6E9D7046C9D6}"/>
              </a:ext>
            </a:extLst>
          </p:cNvPr>
          <p:cNvPicPr>
            <a:picLocks noChangeAspect="1"/>
          </p:cNvPicPr>
          <p:nvPr userDrawn="1"/>
        </p:nvPicPr>
        <p:blipFill>
          <a:blip r:embed="rId2"/>
          <a:stretch>
            <a:fillRect/>
          </a:stretch>
        </p:blipFill>
        <p:spPr>
          <a:xfrm>
            <a:off x="0" y="4629150"/>
            <a:ext cx="9144000" cy="514350"/>
          </a:xfrm>
          <a:prstGeom prst="rect">
            <a:avLst/>
          </a:prstGeom>
        </p:spPr>
      </p:pic>
      <p:sp>
        <p:nvSpPr>
          <p:cNvPr id="4" name="Text Placeholder 4">
            <a:extLst>
              <a:ext uri="{FF2B5EF4-FFF2-40B4-BE49-F238E27FC236}">
                <a16:creationId xmlns:a16="http://schemas.microsoft.com/office/drawing/2014/main" id="{36C8165F-8E4C-AC41-8016-AAFD9001158D}"/>
              </a:ext>
            </a:extLst>
          </p:cNvPr>
          <p:cNvSpPr>
            <a:spLocks noGrp="1"/>
          </p:cNvSpPr>
          <p:nvPr>
            <p:ph type="body" sz="quarter" idx="14" hasCustomPrompt="1"/>
          </p:nvPr>
        </p:nvSpPr>
        <p:spPr>
          <a:xfrm>
            <a:off x="518400" y="362850"/>
            <a:ext cx="5373684" cy="380867"/>
          </a:xfrm>
          <a:prstGeom prst="rect">
            <a:avLst/>
          </a:prstGeom>
        </p:spPr>
        <p:txBody>
          <a:bodyPr lIns="0" tIns="0" rIns="0" bIns="0"/>
          <a:lstStyle>
            <a:lvl1pPr marL="0" indent="0">
              <a:buFontTx/>
              <a:buNone/>
              <a:defRPr sz="2400" b="1" baseline="0">
                <a:solidFill>
                  <a:srgbClr val="00AEEF"/>
                </a:solidFill>
              </a:defRPr>
            </a:lvl1pPr>
          </a:lstStyle>
          <a:p>
            <a:r>
              <a:rPr lang="en-US" dirty="0">
                <a:solidFill>
                  <a:srgbClr val="00B2DD"/>
                </a:solidFill>
                <a:latin typeface="+mn-lt"/>
              </a:rPr>
              <a:t>Page title</a:t>
            </a:r>
          </a:p>
        </p:txBody>
      </p:sp>
    </p:spTree>
    <p:extLst>
      <p:ext uri="{BB962C8B-B14F-4D97-AF65-F5344CB8AC3E}">
        <p14:creationId xmlns:p14="http://schemas.microsoft.com/office/powerpoint/2010/main" val="33891253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Learning outcomes">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6"/>
            <a:ext cx="7886700" cy="993600"/>
          </a:xfrm>
        </p:spPr>
        <p:txBody>
          <a:bodyPr/>
          <a:lstStyle>
            <a:lvl1pPr>
              <a:defRPr baseline="0">
                <a:solidFill>
                  <a:schemeClr val="bg1"/>
                </a:solidFill>
              </a:defRPr>
            </a:lvl1pPr>
          </a:lstStyle>
          <a:p>
            <a:r>
              <a:rPr lang="en-US"/>
              <a:t>Click to edit Master title style</a:t>
            </a:r>
            <a:endParaRPr lang="en-US" dirty="0"/>
          </a:p>
        </p:txBody>
      </p:sp>
      <p:sp>
        <p:nvSpPr>
          <p:cNvPr id="8" name="Content Placeholder 7"/>
          <p:cNvSpPr>
            <a:spLocks noGrp="1"/>
          </p:cNvSpPr>
          <p:nvPr>
            <p:ph sz="quarter" idx="10"/>
          </p:nvPr>
        </p:nvSpPr>
        <p:spPr>
          <a:xfrm>
            <a:off x="614359" y="1451414"/>
            <a:ext cx="7143369" cy="576160"/>
          </a:xfrm>
        </p:spPr>
        <p:txBody>
          <a:bodyPr/>
          <a:lstStyle>
            <a:lvl1pPr marL="0" indent="0">
              <a:buNone/>
              <a:defRPr baseline="0">
                <a:solidFill>
                  <a:schemeClr val="bg1"/>
                </a:solidFill>
              </a:defRPr>
            </a:lvl1pPr>
          </a:lstStyle>
          <a:p>
            <a:pPr lvl="0"/>
            <a:r>
              <a:rPr lang="en-US"/>
              <a:t>Edit Master text styles</a:t>
            </a:r>
          </a:p>
        </p:txBody>
      </p:sp>
      <p:sp>
        <p:nvSpPr>
          <p:cNvPr id="7" name="Rectangle 6"/>
          <p:cNvSpPr/>
          <p:nvPr/>
        </p:nvSpPr>
        <p:spPr>
          <a:xfrm>
            <a:off x="7757728" y="1444883"/>
            <a:ext cx="749808" cy="582692"/>
          </a:xfrm>
          <a:prstGeom prst="rect">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a:p>
        </p:txBody>
      </p:sp>
      <p:sp>
        <p:nvSpPr>
          <p:cNvPr id="15" name="Content Placeholder 7"/>
          <p:cNvSpPr>
            <a:spLocks noGrp="1"/>
          </p:cNvSpPr>
          <p:nvPr>
            <p:ph sz="quarter" idx="11"/>
          </p:nvPr>
        </p:nvSpPr>
        <p:spPr>
          <a:xfrm>
            <a:off x="614357" y="2104557"/>
            <a:ext cx="7143369" cy="576160"/>
          </a:xfrm>
        </p:spPr>
        <p:txBody>
          <a:bodyPr/>
          <a:lstStyle>
            <a:lvl1pPr marL="0" indent="0">
              <a:buNone/>
              <a:defRPr baseline="0">
                <a:solidFill>
                  <a:schemeClr val="bg1"/>
                </a:solidFill>
              </a:defRPr>
            </a:lvl1pPr>
          </a:lstStyle>
          <a:p>
            <a:pPr lvl="0"/>
            <a:r>
              <a:rPr lang="en-US"/>
              <a:t>Edit Master text styles</a:t>
            </a:r>
          </a:p>
        </p:txBody>
      </p:sp>
      <p:sp>
        <p:nvSpPr>
          <p:cNvPr id="16" name="Rectangle 15"/>
          <p:cNvSpPr/>
          <p:nvPr/>
        </p:nvSpPr>
        <p:spPr>
          <a:xfrm>
            <a:off x="7757727" y="2098025"/>
            <a:ext cx="749808" cy="582692"/>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a:p>
        </p:txBody>
      </p:sp>
      <p:sp>
        <p:nvSpPr>
          <p:cNvPr id="17" name="Content Placeholder 7"/>
          <p:cNvSpPr>
            <a:spLocks noGrp="1"/>
          </p:cNvSpPr>
          <p:nvPr>
            <p:ph sz="quarter" idx="12"/>
          </p:nvPr>
        </p:nvSpPr>
        <p:spPr>
          <a:xfrm>
            <a:off x="614357" y="2757699"/>
            <a:ext cx="7143369" cy="576160"/>
          </a:xfrm>
        </p:spPr>
        <p:txBody>
          <a:bodyPr/>
          <a:lstStyle>
            <a:lvl1pPr marL="0" indent="0">
              <a:buNone/>
              <a:defRPr baseline="0">
                <a:solidFill>
                  <a:schemeClr val="bg1"/>
                </a:solidFill>
              </a:defRPr>
            </a:lvl1pPr>
          </a:lstStyle>
          <a:p>
            <a:pPr lvl="0"/>
            <a:r>
              <a:rPr lang="en-US"/>
              <a:t>Edit Master text styles</a:t>
            </a:r>
          </a:p>
        </p:txBody>
      </p:sp>
      <p:sp>
        <p:nvSpPr>
          <p:cNvPr id="18" name="Rectangle 17"/>
          <p:cNvSpPr/>
          <p:nvPr/>
        </p:nvSpPr>
        <p:spPr>
          <a:xfrm>
            <a:off x="7757726" y="2751168"/>
            <a:ext cx="749808" cy="582692"/>
          </a:xfrm>
          <a:prstGeom prst="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a:p>
        </p:txBody>
      </p:sp>
      <p:sp>
        <p:nvSpPr>
          <p:cNvPr id="19" name="Content Placeholder 7"/>
          <p:cNvSpPr>
            <a:spLocks noGrp="1"/>
          </p:cNvSpPr>
          <p:nvPr>
            <p:ph sz="quarter" idx="13"/>
          </p:nvPr>
        </p:nvSpPr>
        <p:spPr>
          <a:xfrm>
            <a:off x="614356" y="3417373"/>
            <a:ext cx="7143369" cy="576160"/>
          </a:xfrm>
        </p:spPr>
        <p:txBody>
          <a:bodyPr/>
          <a:lstStyle>
            <a:lvl1pPr marL="0" indent="0">
              <a:buNone/>
              <a:defRPr baseline="0">
                <a:solidFill>
                  <a:schemeClr val="bg1"/>
                </a:solidFill>
              </a:defRPr>
            </a:lvl1pPr>
          </a:lstStyle>
          <a:p>
            <a:pPr lvl="0"/>
            <a:r>
              <a:rPr lang="en-US"/>
              <a:t>Edit Master text styles</a:t>
            </a:r>
          </a:p>
        </p:txBody>
      </p:sp>
      <p:sp>
        <p:nvSpPr>
          <p:cNvPr id="20" name="Rectangle 19"/>
          <p:cNvSpPr/>
          <p:nvPr/>
        </p:nvSpPr>
        <p:spPr>
          <a:xfrm>
            <a:off x="7757725" y="3410842"/>
            <a:ext cx="749808" cy="582692"/>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a:p>
        </p:txBody>
      </p:sp>
      <p:sp>
        <p:nvSpPr>
          <p:cNvPr id="11" name="Rectangle 10"/>
          <p:cNvSpPr/>
          <p:nvPr userDrawn="1"/>
        </p:nvSpPr>
        <p:spPr>
          <a:xfrm>
            <a:off x="7757728" y="1444883"/>
            <a:ext cx="749808" cy="582692"/>
          </a:xfrm>
          <a:prstGeom prst="rect">
            <a:avLst/>
          </a:prstGeom>
          <a:solidFill>
            <a:srgbClr val="00206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a:p>
        </p:txBody>
      </p:sp>
      <p:sp>
        <p:nvSpPr>
          <p:cNvPr id="12" name="Rectangle 11"/>
          <p:cNvSpPr/>
          <p:nvPr userDrawn="1"/>
        </p:nvSpPr>
        <p:spPr>
          <a:xfrm>
            <a:off x="7757727" y="2098025"/>
            <a:ext cx="749808" cy="582692"/>
          </a:xfrm>
          <a:prstGeom prst="rect">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a:p>
        </p:txBody>
      </p:sp>
      <p:sp>
        <p:nvSpPr>
          <p:cNvPr id="13" name="Rectangle 12"/>
          <p:cNvSpPr/>
          <p:nvPr userDrawn="1"/>
        </p:nvSpPr>
        <p:spPr>
          <a:xfrm>
            <a:off x="7757726" y="2751168"/>
            <a:ext cx="749808" cy="582692"/>
          </a:xfrm>
          <a:prstGeom prst="rect">
            <a:avLst/>
          </a:prstGeom>
          <a:solidFill>
            <a:srgbClr val="00B0F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a:p>
        </p:txBody>
      </p:sp>
      <p:sp>
        <p:nvSpPr>
          <p:cNvPr id="14" name="Rectangle 13"/>
          <p:cNvSpPr/>
          <p:nvPr userDrawn="1"/>
        </p:nvSpPr>
        <p:spPr>
          <a:xfrm>
            <a:off x="7757725" y="3410842"/>
            <a:ext cx="749808" cy="582692"/>
          </a:xfrm>
          <a:prstGeom prst="rect">
            <a:avLst/>
          </a:prstGeom>
          <a:solidFill>
            <a:srgbClr val="7030A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350"/>
          </a:p>
        </p:txBody>
      </p:sp>
    </p:spTree>
    <p:extLst>
      <p:ext uri="{BB962C8B-B14F-4D97-AF65-F5344CB8AC3E}">
        <p14:creationId xmlns:p14="http://schemas.microsoft.com/office/powerpoint/2010/main" val="3139611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Intro - version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B712FF59-EBEF-FA48-A78B-D1E577608421}"/>
              </a:ext>
            </a:extLst>
          </p:cNvPr>
          <p:cNvPicPr>
            <a:picLocks noChangeAspect="1"/>
          </p:cNvPicPr>
          <p:nvPr userDrawn="1"/>
        </p:nvPicPr>
        <p:blipFill rotWithShape="1">
          <a:blip r:embed="rId2"/>
          <a:srcRect l="5400" t="3516" r="9168"/>
          <a:stretch/>
        </p:blipFill>
        <p:spPr>
          <a:xfrm>
            <a:off x="2750344" y="0"/>
            <a:ext cx="6393656" cy="4804231"/>
          </a:xfrm>
          <a:prstGeom prst="rect">
            <a:avLst/>
          </a:prstGeom>
        </p:spPr>
      </p:pic>
      <p:pic>
        <p:nvPicPr>
          <p:cNvPr id="5" name="Picture 4" descr="A picture containing drawing, table&#10;&#10;Description automatically generated">
            <a:extLst>
              <a:ext uri="{FF2B5EF4-FFF2-40B4-BE49-F238E27FC236}">
                <a16:creationId xmlns:a16="http://schemas.microsoft.com/office/drawing/2014/main" id="{AD99C54D-DE29-5A45-8ED4-BD41F4CDD909}"/>
              </a:ext>
            </a:extLst>
          </p:cNvPr>
          <p:cNvPicPr>
            <a:picLocks noChangeAspect="1"/>
          </p:cNvPicPr>
          <p:nvPr userDrawn="1"/>
        </p:nvPicPr>
        <p:blipFill>
          <a:blip r:embed="rId3"/>
          <a:stretch>
            <a:fillRect/>
          </a:stretch>
        </p:blipFill>
        <p:spPr>
          <a:xfrm>
            <a:off x="0" y="0"/>
            <a:ext cx="4633913" cy="5143500"/>
          </a:xfrm>
          <a:prstGeom prst="rect">
            <a:avLst/>
          </a:prstGeom>
        </p:spPr>
      </p:pic>
      <p:sp>
        <p:nvSpPr>
          <p:cNvPr id="7" name="Title 1"/>
          <p:cNvSpPr>
            <a:spLocks noGrp="1"/>
          </p:cNvSpPr>
          <p:nvPr>
            <p:ph type="ctrTitle" hasCustomPrompt="1"/>
          </p:nvPr>
        </p:nvSpPr>
        <p:spPr>
          <a:xfrm>
            <a:off x="1025525" y="1430970"/>
            <a:ext cx="2453481" cy="1122966"/>
          </a:xfrm>
          <a:prstGeom prst="rect">
            <a:avLst/>
          </a:prstGeom>
        </p:spPr>
        <p:txBody>
          <a:bodyPr lIns="0" tIns="0" rIns="0" bIns="0" anchor="t" anchorCtr="0">
            <a:noAutofit/>
          </a:bodyPr>
          <a:lstStyle>
            <a:lvl1pPr algn="l">
              <a:lnSpc>
                <a:spcPct val="80000"/>
              </a:lnSpc>
              <a:defRPr sz="2400" b="1" i="0" baseline="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Title goes here</a:t>
            </a:r>
          </a:p>
        </p:txBody>
      </p:sp>
      <p:sp>
        <p:nvSpPr>
          <p:cNvPr id="8" name="Subtitle 2"/>
          <p:cNvSpPr>
            <a:spLocks noGrp="1"/>
          </p:cNvSpPr>
          <p:nvPr>
            <p:ph type="subTitle" idx="1" hasCustomPrompt="1"/>
          </p:nvPr>
        </p:nvSpPr>
        <p:spPr>
          <a:xfrm>
            <a:off x="1025525" y="2643178"/>
            <a:ext cx="2453481" cy="622536"/>
          </a:xfrm>
          <a:prstGeom prst="rect">
            <a:avLst/>
          </a:prstGeom>
        </p:spPr>
        <p:txBody>
          <a:bodyPr lIns="0" tIns="0" rIns="0" bIns="0">
            <a:noAutofit/>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1400" b="1" i="0" baseline="0">
                <a:solidFill>
                  <a:schemeClr val="bg1"/>
                </a:solidFill>
                <a:latin typeface="+mn-lt"/>
                <a:ea typeface="Avenir Next Medium" charset="0"/>
                <a:cs typeface="Avenir Next Medium"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Presenters name goes here</a:t>
            </a:r>
          </a:p>
        </p:txBody>
      </p:sp>
      <p:sp>
        <p:nvSpPr>
          <p:cNvPr id="16" name="Text Placeholder 15"/>
          <p:cNvSpPr>
            <a:spLocks noGrp="1"/>
          </p:cNvSpPr>
          <p:nvPr>
            <p:ph type="body" sz="quarter" idx="12" hasCustomPrompt="1"/>
          </p:nvPr>
        </p:nvSpPr>
        <p:spPr>
          <a:xfrm>
            <a:off x="1025525" y="3385010"/>
            <a:ext cx="2453481" cy="338137"/>
          </a:xfrm>
          <a:prstGeom prst="rect">
            <a:avLst/>
          </a:prstGeom>
        </p:spPr>
        <p:txBody>
          <a:bodyPr lIns="0" tIns="0" rIns="0" bIns="0"/>
          <a:lstStyle>
            <a:lvl1pPr marL="0" indent="0">
              <a:buFontTx/>
              <a:buNone/>
              <a:defRPr sz="1200" b="0" i="0">
                <a:solidFill>
                  <a:schemeClr val="bg1"/>
                </a:solidFill>
                <a:latin typeface="+mn-lt"/>
                <a:ea typeface="Avenir Next" charset="0"/>
                <a:cs typeface="Avenir Next" charset="0"/>
              </a:defRPr>
            </a:lvl1pPr>
          </a:lstStyle>
          <a:p>
            <a:pPr lvl="0"/>
            <a:r>
              <a:rPr lang="en-US" dirty="0"/>
              <a:t>Date / location / additional info</a:t>
            </a:r>
          </a:p>
        </p:txBody>
      </p:sp>
      <p:pic>
        <p:nvPicPr>
          <p:cNvPr id="10" name="Picture 9">
            <a:extLst>
              <a:ext uri="{FF2B5EF4-FFF2-40B4-BE49-F238E27FC236}">
                <a16:creationId xmlns:a16="http://schemas.microsoft.com/office/drawing/2014/main" id="{41664AD1-69B2-BA4B-9148-D3C0DD64668B}"/>
              </a:ext>
            </a:extLst>
          </p:cNvPr>
          <p:cNvPicPr>
            <a:picLocks noChangeAspect="1"/>
          </p:cNvPicPr>
          <p:nvPr userDrawn="1"/>
        </p:nvPicPr>
        <p:blipFill>
          <a:blip r:embed="rId4"/>
          <a:stretch>
            <a:fillRect/>
          </a:stretch>
        </p:blipFill>
        <p:spPr>
          <a:xfrm>
            <a:off x="0" y="4629150"/>
            <a:ext cx="9144000" cy="514350"/>
          </a:xfrm>
          <a:prstGeom prst="rect">
            <a:avLst/>
          </a:prstGeom>
        </p:spPr>
      </p:pic>
    </p:spTree>
    <p:extLst>
      <p:ext uri="{BB962C8B-B14F-4D97-AF65-F5344CB8AC3E}">
        <p14:creationId xmlns:p14="http://schemas.microsoft.com/office/powerpoint/2010/main" val="1981084255"/>
      </p:ext>
    </p:extLst>
  </p:cSld>
  <p:clrMapOvr>
    <a:masterClrMapping/>
  </p:clrMapOvr>
  <p:extLst>
    <p:ext uri="{DCECCB84-F9BA-43D5-87BE-67443E8EF086}">
      <p15:sldGuideLst xmlns:p15="http://schemas.microsoft.com/office/powerpoint/2012/main">
        <p15:guide id="1" orient="horz" pos="1620">
          <p15:clr>
            <a:srgbClr val="FBAE40"/>
          </p15:clr>
        </p15:guide>
        <p15:guide id="2" pos="3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Muliple presenter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DC92AB-5DC4-1A47-90C4-286865EC0EF3}"/>
              </a:ext>
            </a:extLst>
          </p:cNvPr>
          <p:cNvSpPr/>
          <p:nvPr userDrawn="1"/>
        </p:nvSpPr>
        <p:spPr>
          <a:xfrm>
            <a:off x="3325091" y="0"/>
            <a:ext cx="5818909" cy="4629150"/>
          </a:xfrm>
          <a:prstGeom prst="rect">
            <a:avLst/>
          </a:prstGeom>
          <a:solidFill>
            <a:srgbClr val="00AEEF"/>
          </a:solidFill>
          <a:ln>
            <a:solidFill>
              <a:srgbClr val="00B2D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drawing, table&#10;&#10;Description automatically generated">
            <a:extLst>
              <a:ext uri="{FF2B5EF4-FFF2-40B4-BE49-F238E27FC236}">
                <a16:creationId xmlns:a16="http://schemas.microsoft.com/office/drawing/2014/main" id="{AD99C54D-DE29-5A45-8ED4-BD41F4CDD909}"/>
              </a:ext>
            </a:extLst>
          </p:cNvPr>
          <p:cNvPicPr>
            <a:picLocks noChangeAspect="1"/>
          </p:cNvPicPr>
          <p:nvPr userDrawn="1"/>
        </p:nvPicPr>
        <p:blipFill>
          <a:blip r:embed="rId2"/>
          <a:stretch>
            <a:fillRect/>
          </a:stretch>
        </p:blipFill>
        <p:spPr>
          <a:xfrm>
            <a:off x="0" y="0"/>
            <a:ext cx="4633913" cy="5143500"/>
          </a:xfrm>
          <a:prstGeom prst="rect">
            <a:avLst/>
          </a:prstGeom>
        </p:spPr>
      </p:pic>
      <p:sp>
        <p:nvSpPr>
          <p:cNvPr id="7" name="Title 1"/>
          <p:cNvSpPr>
            <a:spLocks noGrp="1"/>
          </p:cNvSpPr>
          <p:nvPr>
            <p:ph type="ctrTitle" hasCustomPrompt="1"/>
          </p:nvPr>
        </p:nvSpPr>
        <p:spPr>
          <a:xfrm>
            <a:off x="1025525" y="1430969"/>
            <a:ext cx="2453481" cy="1840683"/>
          </a:xfrm>
          <a:prstGeom prst="rect">
            <a:avLst/>
          </a:prstGeom>
        </p:spPr>
        <p:txBody>
          <a:bodyPr lIns="0" tIns="0" rIns="0" bIns="0" anchor="t" anchorCtr="0">
            <a:noAutofit/>
          </a:bodyPr>
          <a:lstStyle>
            <a:lvl1pPr algn="l">
              <a:lnSpc>
                <a:spcPct val="80000"/>
              </a:lnSpc>
              <a:defRPr sz="2400" b="1" i="0" baseline="0">
                <a:solidFill>
                  <a:schemeClr val="bg1"/>
                </a:solidFill>
                <a:latin typeface="Calibri" panose="020F0502020204030204" pitchFamily="34" charset="0"/>
                <a:ea typeface="Calibri" panose="020F0502020204030204" pitchFamily="34" charset="0"/>
                <a:cs typeface="Calibri" panose="020F0502020204030204" pitchFamily="34" charset="0"/>
              </a:defRPr>
            </a:lvl1pPr>
          </a:lstStyle>
          <a:p>
            <a:r>
              <a:rPr lang="en-US" dirty="0"/>
              <a:t>Title goes here</a:t>
            </a:r>
          </a:p>
        </p:txBody>
      </p:sp>
      <p:sp>
        <p:nvSpPr>
          <p:cNvPr id="8" name="Subtitle 2"/>
          <p:cNvSpPr>
            <a:spLocks noGrp="1"/>
          </p:cNvSpPr>
          <p:nvPr>
            <p:ph type="subTitle" idx="1" hasCustomPrompt="1"/>
          </p:nvPr>
        </p:nvSpPr>
        <p:spPr>
          <a:xfrm>
            <a:off x="5063136" y="2314575"/>
            <a:ext cx="2895868" cy="1011170"/>
          </a:xfrm>
          <a:prstGeom prst="rect">
            <a:avLst/>
          </a:prstGeom>
        </p:spPr>
        <p:txBody>
          <a:bodyPr lIns="0" tIns="0" rIns="0" bIns="0">
            <a:noAutofit/>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1400" b="1" i="0" baseline="0">
                <a:solidFill>
                  <a:schemeClr val="bg1"/>
                </a:solidFill>
                <a:latin typeface="+mn-lt"/>
                <a:ea typeface="Avenir Next Medium" charset="0"/>
                <a:cs typeface="Avenir Next Medium"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Multiple presenters names go here</a:t>
            </a:r>
          </a:p>
          <a:p>
            <a:endParaRPr lang="en-US" dirty="0"/>
          </a:p>
        </p:txBody>
      </p:sp>
      <p:sp>
        <p:nvSpPr>
          <p:cNvPr id="16" name="Text Placeholder 15"/>
          <p:cNvSpPr>
            <a:spLocks noGrp="1"/>
          </p:cNvSpPr>
          <p:nvPr>
            <p:ph type="body" sz="quarter" idx="12" hasCustomPrompt="1"/>
          </p:nvPr>
        </p:nvSpPr>
        <p:spPr>
          <a:xfrm>
            <a:off x="1025525" y="3385010"/>
            <a:ext cx="2453481" cy="338137"/>
          </a:xfrm>
          <a:prstGeom prst="rect">
            <a:avLst/>
          </a:prstGeom>
        </p:spPr>
        <p:txBody>
          <a:bodyPr lIns="0" tIns="0" rIns="0" bIns="0"/>
          <a:lstStyle>
            <a:lvl1pPr marL="0" indent="0">
              <a:buFontTx/>
              <a:buNone/>
              <a:defRPr sz="1200" b="0" i="0">
                <a:solidFill>
                  <a:schemeClr val="bg1"/>
                </a:solidFill>
                <a:latin typeface="+mn-lt"/>
                <a:ea typeface="Avenir Next" charset="0"/>
                <a:cs typeface="Avenir Next" charset="0"/>
              </a:defRPr>
            </a:lvl1pPr>
          </a:lstStyle>
          <a:p>
            <a:pPr lvl="0"/>
            <a:r>
              <a:rPr lang="en-US" dirty="0"/>
              <a:t>Date / location / additional info</a:t>
            </a:r>
          </a:p>
        </p:txBody>
      </p:sp>
      <p:pic>
        <p:nvPicPr>
          <p:cNvPr id="10" name="Picture 9">
            <a:extLst>
              <a:ext uri="{FF2B5EF4-FFF2-40B4-BE49-F238E27FC236}">
                <a16:creationId xmlns:a16="http://schemas.microsoft.com/office/drawing/2014/main" id="{41664AD1-69B2-BA4B-9148-D3C0DD64668B}"/>
              </a:ext>
            </a:extLst>
          </p:cNvPr>
          <p:cNvPicPr>
            <a:picLocks noChangeAspect="1"/>
          </p:cNvPicPr>
          <p:nvPr userDrawn="1"/>
        </p:nvPicPr>
        <p:blipFill>
          <a:blip r:embed="rId3"/>
          <a:stretch>
            <a:fillRect/>
          </a:stretch>
        </p:blipFill>
        <p:spPr>
          <a:xfrm>
            <a:off x="0" y="4629150"/>
            <a:ext cx="9144000" cy="514350"/>
          </a:xfrm>
          <a:prstGeom prst="rect">
            <a:avLst/>
          </a:prstGeom>
        </p:spPr>
      </p:pic>
    </p:spTree>
    <p:extLst>
      <p:ext uri="{BB962C8B-B14F-4D97-AF65-F5344CB8AC3E}">
        <p14:creationId xmlns:p14="http://schemas.microsoft.com/office/powerpoint/2010/main" val="886922449"/>
      </p:ext>
    </p:extLst>
  </p:cSld>
  <p:clrMapOvr>
    <a:masterClrMapping/>
  </p:clrMapOvr>
  <p:extLst>
    <p:ext uri="{DCECCB84-F9BA-43D5-87BE-67443E8EF086}">
      <p15:sldGuideLst xmlns:p15="http://schemas.microsoft.com/office/powerpoint/2012/main">
        <p15:guide id="1" orient="horz" pos="1620">
          <p15:clr>
            <a:srgbClr val="FBAE40"/>
          </p15:clr>
        </p15:guide>
        <p15:guide id="2" pos="3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slide_light blue">
    <p:spTree>
      <p:nvGrpSpPr>
        <p:cNvPr id="1" name=""/>
        <p:cNvGrpSpPr/>
        <p:nvPr/>
      </p:nvGrpSpPr>
      <p:grpSpPr>
        <a:xfrm>
          <a:off x="0" y="0"/>
          <a:ext cx="0" cy="0"/>
          <a:chOff x="0" y="0"/>
          <a:chExt cx="0" cy="0"/>
        </a:xfrm>
      </p:grpSpPr>
      <p:sp>
        <p:nvSpPr>
          <p:cNvPr id="6" name="Rectangle 5"/>
          <p:cNvSpPr/>
          <p:nvPr userDrawn="1"/>
        </p:nvSpPr>
        <p:spPr>
          <a:xfrm>
            <a:off x="0" y="0"/>
            <a:ext cx="9144000" cy="5143499"/>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A64CA8B3-9151-FA4D-9D83-CD08CD5C2266}"/>
              </a:ext>
            </a:extLst>
          </p:cNvPr>
          <p:cNvPicPr>
            <a:picLocks noChangeAspect="1"/>
          </p:cNvPicPr>
          <p:nvPr userDrawn="1"/>
        </p:nvPicPr>
        <p:blipFill>
          <a:blip r:embed="rId2"/>
          <a:stretch>
            <a:fillRect/>
          </a:stretch>
        </p:blipFill>
        <p:spPr>
          <a:xfrm>
            <a:off x="0" y="4629150"/>
            <a:ext cx="9144000" cy="514350"/>
          </a:xfrm>
          <a:prstGeom prst="rect">
            <a:avLst/>
          </a:prstGeom>
        </p:spPr>
      </p:pic>
      <p:sp>
        <p:nvSpPr>
          <p:cNvPr id="17" name="Title 1">
            <a:extLst>
              <a:ext uri="{FF2B5EF4-FFF2-40B4-BE49-F238E27FC236}">
                <a16:creationId xmlns:a16="http://schemas.microsoft.com/office/drawing/2014/main" id="{CA058636-EF35-144A-8B49-4176C7BBC588}"/>
              </a:ext>
            </a:extLst>
          </p:cNvPr>
          <p:cNvSpPr>
            <a:spLocks noGrp="1"/>
          </p:cNvSpPr>
          <p:nvPr>
            <p:ph type="ctrTitle" hasCustomPrompt="1"/>
          </p:nvPr>
        </p:nvSpPr>
        <p:spPr>
          <a:xfrm>
            <a:off x="539750" y="716074"/>
            <a:ext cx="6992687" cy="1122966"/>
          </a:xfrm>
          <a:prstGeom prst="rect">
            <a:avLst/>
          </a:prstGeom>
        </p:spPr>
        <p:txBody>
          <a:bodyPr lIns="0" tIns="0" rIns="0" bIns="0" anchor="t" anchorCtr="0">
            <a:noAutofit/>
          </a:bodyPr>
          <a:lstStyle>
            <a:lvl1pPr algn="l">
              <a:lnSpc>
                <a:spcPct val="80000"/>
              </a:lnSpc>
              <a:defRPr sz="3000" b="1" i="0" baseline="0">
                <a:solidFill>
                  <a:schemeClr val="bg1"/>
                </a:solidFill>
                <a:latin typeface="+mn-lt"/>
                <a:ea typeface="Avenir Next" charset="0"/>
                <a:cs typeface="Avenir Next" charset="0"/>
              </a:defRPr>
            </a:lvl1pPr>
          </a:lstStyle>
          <a:p>
            <a:r>
              <a:rPr lang="en-US" dirty="0"/>
              <a:t>Title goes here</a:t>
            </a:r>
          </a:p>
        </p:txBody>
      </p:sp>
    </p:spTree>
    <p:extLst>
      <p:ext uri="{BB962C8B-B14F-4D97-AF65-F5344CB8AC3E}">
        <p14:creationId xmlns:p14="http://schemas.microsoft.com/office/powerpoint/2010/main" val="1195713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slide - dark blue">
    <p:spTree>
      <p:nvGrpSpPr>
        <p:cNvPr id="1" name=""/>
        <p:cNvGrpSpPr/>
        <p:nvPr/>
      </p:nvGrpSpPr>
      <p:grpSpPr>
        <a:xfrm>
          <a:off x="0" y="0"/>
          <a:ext cx="0" cy="0"/>
          <a:chOff x="0" y="0"/>
          <a:chExt cx="0" cy="0"/>
        </a:xfrm>
      </p:grpSpPr>
      <p:sp>
        <p:nvSpPr>
          <p:cNvPr id="6" name="Rectangle 5"/>
          <p:cNvSpPr/>
          <p:nvPr userDrawn="1"/>
        </p:nvSpPr>
        <p:spPr>
          <a:xfrm>
            <a:off x="0" y="1"/>
            <a:ext cx="9144000" cy="5143499"/>
          </a:xfrm>
          <a:prstGeom prst="rect">
            <a:avLst/>
          </a:prstGeom>
          <a:solidFill>
            <a:srgbClr val="0054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2879CB0-65E1-FC4A-9A4D-BFC770B68B8E}"/>
              </a:ext>
            </a:extLst>
          </p:cNvPr>
          <p:cNvPicPr>
            <a:picLocks noChangeAspect="1"/>
          </p:cNvPicPr>
          <p:nvPr userDrawn="1"/>
        </p:nvPicPr>
        <p:blipFill>
          <a:blip r:embed="rId2"/>
          <a:stretch>
            <a:fillRect/>
          </a:stretch>
        </p:blipFill>
        <p:spPr>
          <a:xfrm>
            <a:off x="0" y="4632596"/>
            <a:ext cx="9144000" cy="514350"/>
          </a:xfrm>
          <a:prstGeom prst="rect">
            <a:avLst/>
          </a:prstGeom>
        </p:spPr>
      </p:pic>
      <p:sp>
        <p:nvSpPr>
          <p:cNvPr id="10" name="Title 1">
            <a:extLst>
              <a:ext uri="{FF2B5EF4-FFF2-40B4-BE49-F238E27FC236}">
                <a16:creationId xmlns:a16="http://schemas.microsoft.com/office/drawing/2014/main" id="{B87B8A09-016F-C74D-B813-61FFC590A783}"/>
              </a:ext>
            </a:extLst>
          </p:cNvPr>
          <p:cNvSpPr>
            <a:spLocks noGrp="1"/>
          </p:cNvSpPr>
          <p:nvPr>
            <p:ph type="ctrTitle" hasCustomPrompt="1"/>
          </p:nvPr>
        </p:nvSpPr>
        <p:spPr>
          <a:xfrm>
            <a:off x="539750" y="716400"/>
            <a:ext cx="6992687" cy="1122966"/>
          </a:xfrm>
          <a:prstGeom prst="rect">
            <a:avLst/>
          </a:prstGeom>
        </p:spPr>
        <p:txBody>
          <a:bodyPr lIns="0" tIns="0" rIns="0" bIns="0" anchor="t" anchorCtr="0">
            <a:noAutofit/>
          </a:bodyPr>
          <a:lstStyle>
            <a:lvl1pPr algn="l">
              <a:lnSpc>
                <a:spcPct val="80000"/>
              </a:lnSpc>
              <a:defRPr sz="3000" b="1" i="0" baseline="0">
                <a:solidFill>
                  <a:schemeClr val="bg1"/>
                </a:solidFill>
                <a:latin typeface="+mn-lt"/>
                <a:ea typeface="Avenir Next" charset="0"/>
                <a:cs typeface="Avenir Next" charset="0"/>
              </a:defRPr>
            </a:lvl1pPr>
          </a:lstStyle>
          <a:p>
            <a:r>
              <a:rPr lang="en-US" dirty="0"/>
              <a:t>Title goes here</a:t>
            </a:r>
          </a:p>
        </p:txBody>
      </p:sp>
    </p:spTree>
    <p:extLst>
      <p:ext uri="{BB962C8B-B14F-4D97-AF65-F5344CB8AC3E}">
        <p14:creationId xmlns:p14="http://schemas.microsoft.com/office/powerpoint/2010/main" val="118854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Bullets">
    <p:spTree>
      <p:nvGrpSpPr>
        <p:cNvPr id="1" name=""/>
        <p:cNvGrpSpPr/>
        <p:nvPr/>
      </p:nvGrpSpPr>
      <p:grpSpPr>
        <a:xfrm>
          <a:off x="0" y="0"/>
          <a:ext cx="0" cy="0"/>
          <a:chOff x="0" y="0"/>
          <a:chExt cx="0" cy="0"/>
        </a:xfrm>
      </p:grpSpPr>
      <p:cxnSp>
        <p:nvCxnSpPr>
          <p:cNvPr id="11" name="Straight Connector 10"/>
          <p:cNvCxnSpPr/>
          <p:nvPr userDrawn="1"/>
        </p:nvCxnSpPr>
        <p:spPr>
          <a:xfrm>
            <a:off x="674703" y="2823957"/>
            <a:ext cx="77058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Text Placeholder 3"/>
          <p:cNvSpPr>
            <a:spLocks noGrp="1"/>
          </p:cNvSpPr>
          <p:nvPr>
            <p:ph type="body" sz="quarter" idx="13" hasCustomPrompt="1"/>
          </p:nvPr>
        </p:nvSpPr>
        <p:spPr>
          <a:xfrm>
            <a:off x="518400" y="910726"/>
            <a:ext cx="7705817" cy="3459385"/>
          </a:xfrm>
          <a:prstGeom prst="rect">
            <a:avLst/>
          </a:prstGeom>
        </p:spPr>
        <p:txBody>
          <a:bodyPr lIns="0" tIns="0" rIns="0" bIns="0"/>
          <a:lstStyle>
            <a:lvl1pPr marL="171450" marR="0" indent="-171450" algn="l" defTabSz="685800" rtl="0" eaLnBrk="1" fontAlgn="auto" latinLnBrk="0" hangingPunct="1">
              <a:lnSpc>
                <a:spcPct val="90000"/>
              </a:lnSpc>
              <a:spcBef>
                <a:spcPts val="750"/>
              </a:spcBef>
              <a:spcAft>
                <a:spcPts val="0"/>
              </a:spcAft>
              <a:buClr>
                <a:srgbClr val="0070C0"/>
              </a:buClr>
              <a:buSzTx/>
              <a:buFont typeface="Wingdings" pitchFamily="2" charset="2"/>
              <a:buChar char="§"/>
              <a:tabLst/>
              <a:defRPr b="0">
                <a:solidFill>
                  <a:schemeClr val="tx1"/>
                </a:solidFill>
              </a:defRPr>
            </a:lvl1pPr>
          </a:lstStyle>
          <a:p>
            <a:pPr>
              <a:buClr>
                <a:srgbClr val="00B2DD"/>
              </a:buClr>
            </a:pPr>
            <a:r>
              <a:rPr lang="en-US" dirty="0">
                <a:latin typeface="+mn-lt"/>
              </a:rPr>
              <a:t>Bullet points can be inserted here</a:t>
            </a:r>
          </a:p>
          <a:p>
            <a:endParaRPr lang="en-US" dirty="0"/>
          </a:p>
          <a:p>
            <a:pPr>
              <a:buClr>
                <a:srgbClr val="00B2DD"/>
              </a:buClr>
            </a:pPr>
            <a:endParaRPr lang="en-US" dirty="0">
              <a:latin typeface="+mn-lt"/>
            </a:endParaRPr>
          </a:p>
          <a:p>
            <a:pPr>
              <a:buClr>
                <a:srgbClr val="00B2DD"/>
              </a:buClr>
            </a:pPr>
            <a:endParaRPr lang="en-US" dirty="0">
              <a:latin typeface="+mn-lt"/>
            </a:endParaRPr>
          </a:p>
        </p:txBody>
      </p:sp>
      <p:sp>
        <p:nvSpPr>
          <p:cNvPr id="18" name="Text Placeholder 4"/>
          <p:cNvSpPr>
            <a:spLocks noGrp="1"/>
          </p:cNvSpPr>
          <p:nvPr>
            <p:ph type="body" sz="quarter" idx="14" hasCustomPrompt="1"/>
          </p:nvPr>
        </p:nvSpPr>
        <p:spPr>
          <a:xfrm>
            <a:off x="518400" y="362850"/>
            <a:ext cx="5373684" cy="380867"/>
          </a:xfrm>
          <a:prstGeom prst="rect">
            <a:avLst/>
          </a:prstGeom>
        </p:spPr>
        <p:txBody>
          <a:bodyPr lIns="0" tIns="0" rIns="0" bIns="0"/>
          <a:lstStyle>
            <a:lvl1pPr marL="0" indent="0">
              <a:buFontTx/>
              <a:buNone/>
              <a:defRPr sz="2400" b="1" baseline="0">
                <a:solidFill>
                  <a:srgbClr val="00B0F0"/>
                </a:solidFill>
              </a:defRPr>
            </a:lvl1pPr>
          </a:lstStyle>
          <a:p>
            <a:r>
              <a:rPr lang="en-US" dirty="0">
                <a:solidFill>
                  <a:srgbClr val="00B2DD"/>
                </a:solidFill>
                <a:latin typeface="+mn-lt"/>
              </a:rPr>
              <a:t>Page title</a:t>
            </a:r>
          </a:p>
        </p:txBody>
      </p:sp>
      <p:pic>
        <p:nvPicPr>
          <p:cNvPr id="5" name="Picture 4">
            <a:extLst>
              <a:ext uri="{FF2B5EF4-FFF2-40B4-BE49-F238E27FC236}">
                <a16:creationId xmlns:a16="http://schemas.microsoft.com/office/drawing/2014/main" id="{96258D72-60F0-B14C-BA89-4762D5E93C2B}"/>
              </a:ext>
            </a:extLst>
          </p:cNvPr>
          <p:cNvPicPr>
            <a:picLocks noChangeAspect="1"/>
          </p:cNvPicPr>
          <p:nvPr userDrawn="1"/>
        </p:nvPicPr>
        <p:blipFill>
          <a:blip r:embed="rId2"/>
          <a:stretch>
            <a:fillRect/>
          </a:stretch>
        </p:blipFill>
        <p:spPr>
          <a:xfrm>
            <a:off x="0" y="4629150"/>
            <a:ext cx="9144000" cy="514350"/>
          </a:xfrm>
          <a:prstGeom prst="rect">
            <a:avLst/>
          </a:prstGeom>
        </p:spPr>
      </p:pic>
    </p:spTree>
    <p:extLst>
      <p:ext uri="{BB962C8B-B14F-4D97-AF65-F5344CB8AC3E}">
        <p14:creationId xmlns:p14="http://schemas.microsoft.com/office/powerpoint/2010/main" val="2121445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Copy">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6CB5C439-6FAA-3447-B449-7E9D281CA363}"/>
              </a:ext>
            </a:extLst>
          </p:cNvPr>
          <p:cNvSpPr>
            <a:spLocks noGrp="1"/>
          </p:cNvSpPr>
          <p:nvPr>
            <p:ph type="body" sz="quarter" idx="13" hasCustomPrompt="1"/>
          </p:nvPr>
        </p:nvSpPr>
        <p:spPr>
          <a:xfrm>
            <a:off x="518400" y="910726"/>
            <a:ext cx="7705817" cy="3459385"/>
          </a:xfrm>
          <a:prstGeom prst="rect">
            <a:avLst/>
          </a:prstGeom>
        </p:spPr>
        <p:txBody>
          <a:bodyPr lIns="0" tIns="0" rIns="0" bIns="0"/>
          <a:lstStyle>
            <a:lvl1pPr marL="0" marR="0" indent="0" algn="l" defTabSz="685800" rtl="0" eaLnBrk="1" fontAlgn="auto" latinLnBrk="0" hangingPunct="1">
              <a:lnSpc>
                <a:spcPct val="90000"/>
              </a:lnSpc>
              <a:spcBef>
                <a:spcPts val="750"/>
              </a:spcBef>
              <a:spcAft>
                <a:spcPts val="0"/>
              </a:spcAft>
              <a:buClr>
                <a:srgbClr val="00B2DD"/>
              </a:buClr>
              <a:buSzTx/>
              <a:buFontTx/>
              <a:buNone/>
              <a:tabLst/>
              <a:defRPr b="0" i="0">
                <a:solidFill>
                  <a:schemeClr val="tx1"/>
                </a:solidFill>
                <a:latin typeface="+mn-lt"/>
                <a:cs typeface="Calibri" panose="020F0502020204030204" pitchFamily="34" charset="0"/>
              </a:defRPr>
            </a:lvl1pPr>
          </a:lstStyle>
          <a:p>
            <a:pPr>
              <a:buClr>
                <a:srgbClr val="00B2DD"/>
              </a:buClr>
            </a:pPr>
            <a:r>
              <a:rPr lang="en-US" dirty="0">
                <a:latin typeface="+mn-lt"/>
              </a:rPr>
              <a:t>Copy can be inserted here</a:t>
            </a:r>
          </a:p>
          <a:p>
            <a:pPr>
              <a:buClr>
                <a:srgbClr val="00B2DD"/>
              </a:buClr>
            </a:pPr>
            <a:endParaRPr lang="en-US" dirty="0">
              <a:latin typeface="+mn-lt"/>
            </a:endParaRPr>
          </a:p>
          <a:p>
            <a:pPr>
              <a:buClr>
                <a:srgbClr val="00B2DD"/>
              </a:buClr>
            </a:pPr>
            <a:endParaRPr lang="en-US" dirty="0">
              <a:latin typeface="+mn-lt"/>
            </a:endParaRPr>
          </a:p>
        </p:txBody>
      </p:sp>
      <p:sp>
        <p:nvSpPr>
          <p:cNvPr id="4" name="Text Placeholder 4">
            <a:extLst>
              <a:ext uri="{FF2B5EF4-FFF2-40B4-BE49-F238E27FC236}">
                <a16:creationId xmlns:a16="http://schemas.microsoft.com/office/drawing/2014/main" id="{915B0822-3721-E04F-A9AD-2B03D9A0B562}"/>
              </a:ext>
            </a:extLst>
          </p:cNvPr>
          <p:cNvSpPr>
            <a:spLocks noGrp="1"/>
          </p:cNvSpPr>
          <p:nvPr>
            <p:ph type="body" sz="quarter" idx="14" hasCustomPrompt="1"/>
          </p:nvPr>
        </p:nvSpPr>
        <p:spPr>
          <a:xfrm>
            <a:off x="518400" y="362850"/>
            <a:ext cx="5373684" cy="380867"/>
          </a:xfrm>
          <a:prstGeom prst="rect">
            <a:avLst/>
          </a:prstGeom>
        </p:spPr>
        <p:txBody>
          <a:bodyPr lIns="0" tIns="0" rIns="0" bIns="0"/>
          <a:lstStyle>
            <a:lvl1pPr marL="0" indent="0">
              <a:buFontTx/>
              <a:buNone/>
              <a:defRPr sz="2400" b="1" baseline="0">
                <a:solidFill>
                  <a:srgbClr val="0054A4"/>
                </a:solidFill>
              </a:defRPr>
            </a:lvl1pPr>
          </a:lstStyle>
          <a:p>
            <a:r>
              <a:rPr lang="en-US" dirty="0">
                <a:solidFill>
                  <a:srgbClr val="00B2DD"/>
                </a:solidFill>
                <a:latin typeface="+mn-lt"/>
              </a:rPr>
              <a:t>Page title</a:t>
            </a:r>
          </a:p>
        </p:txBody>
      </p:sp>
      <p:pic>
        <p:nvPicPr>
          <p:cNvPr id="5" name="Picture 4">
            <a:extLst>
              <a:ext uri="{FF2B5EF4-FFF2-40B4-BE49-F238E27FC236}">
                <a16:creationId xmlns:a16="http://schemas.microsoft.com/office/drawing/2014/main" id="{6C5F4719-5E8F-8A40-9508-AD7335CAEB0E}"/>
              </a:ext>
            </a:extLst>
          </p:cNvPr>
          <p:cNvPicPr>
            <a:picLocks noChangeAspect="1"/>
          </p:cNvPicPr>
          <p:nvPr userDrawn="1"/>
        </p:nvPicPr>
        <p:blipFill>
          <a:blip r:embed="rId2"/>
          <a:stretch>
            <a:fillRect/>
          </a:stretch>
        </p:blipFill>
        <p:spPr>
          <a:xfrm>
            <a:off x="0" y="4629150"/>
            <a:ext cx="9144000" cy="514350"/>
          </a:xfrm>
          <a:prstGeom prst="rect">
            <a:avLst/>
          </a:prstGeom>
        </p:spPr>
      </p:pic>
    </p:spTree>
    <p:extLst>
      <p:ext uri="{BB962C8B-B14F-4D97-AF65-F5344CB8AC3E}">
        <p14:creationId xmlns:p14="http://schemas.microsoft.com/office/powerpoint/2010/main" val="1644266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Copy - 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734DECE-446E-3640-B311-BC4DE4EACF7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2545" r="11492"/>
          <a:stretch/>
        </p:blipFill>
        <p:spPr>
          <a:xfrm>
            <a:off x="5718757" y="0"/>
            <a:ext cx="3425243" cy="4626446"/>
          </a:xfrm>
          <a:prstGeom prst="rect">
            <a:avLst/>
          </a:prstGeom>
        </p:spPr>
      </p:pic>
      <p:pic>
        <p:nvPicPr>
          <p:cNvPr id="7" name="Picture 6">
            <a:extLst>
              <a:ext uri="{FF2B5EF4-FFF2-40B4-BE49-F238E27FC236}">
                <a16:creationId xmlns:a16="http://schemas.microsoft.com/office/drawing/2014/main" id="{D570420F-4804-EB47-B1CF-4E8222EA8D6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181266" y="0"/>
            <a:ext cx="1848689" cy="4640145"/>
          </a:xfrm>
          <a:prstGeom prst="rect">
            <a:avLst/>
          </a:prstGeom>
        </p:spPr>
      </p:pic>
      <p:pic>
        <p:nvPicPr>
          <p:cNvPr id="5" name="Picture 4">
            <a:extLst>
              <a:ext uri="{FF2B5EF4-FFF2-40B4-BE49-F238E27FC236}">
                <a16:creationId xmlns:a16="http://schemas.microsoft.com/office/drawing/2014/main" id="{A077AEE1-9787-2749-A4D9-2E73D9E86992}"/>
              </a:ext>
            </a:extLst>
          </p:cNvPr>
          <p:cNvPicPr>
            <a:picLocks noChangeAspect="1"/>
          </p:cNvPicPr>
          <p:nvPr userDrawn="1"/>
        </p:nvPicPr>
        <p:blipFill>
          <a:blip r:embed="rId4"/>
          <a:stretch>
            <a:fillRect/>
          </a:stretch>
        </p:blipFill>
        <p:spPr>
          <a:xfrm>
            <a:off x="0" y="4629150"/>
            <a:ext cx="9144000" cy="514350"/>
          </a:xfrm>
          <a:prstGeom prst="rect">
            <a:avLst/>
          </a:prstGeom>
        </p:spPr>
      </p:pic>
      <p:sp>
        <p:nvSpPr>
          <p:cNvPr id="3" name="Text Placeholder 3">
            <a:extLst>
              <a:ext uri="{FF2B5EF4-FFF2-40B4-BE49-F238E27FC236}">
                <a16:creationId xmlns:a16="http://schemas.microsoft.com/office/drawing/2014/main" id="{A62F2DAE-071C-7B4C-83CF-305FA6C3FF4A}"/>
              </a:ext>
            </a:extLst>
          </p:cNvPr>
          <p:cNvSpPr>
            <a:spLocks noGrp="1"/>
          </p:cNvSpPr>
          <p:nvPr>
            <p:ph type="body" sz="quarter" idx="13" hasCustomPrompt="1"/>
          </p:nvPr>
        </p:nvSpPr>
        <p:spPr>
          <a:xfrm>
            <a:off x="518401" y="910726"/>
            <a:ext cx="5373684" cy="3459385"/>
          </a:xfrm>
          <a:prstGeom prst="rect">
            <a:avLst/>
          </a:prstGeom>
        </p:spPr>
        <p:txBody>
          <a:bodyPr lIns="0" tIns="0" rIns="0" bIns="0"/>
          <a:lstStyle>
            <a:lvl1pPr marL="0" marR="0" indent="0" algn="l" defTabSz="685800" rtl="0" eaLnBrk="1" fontAlgn="auto" latinLnBrk="0" hangingPunct="1">
              <a:lnSpc>
                <a:spcPct val="90000"/>
              </a:lnSpc>
              <a:spcBef>
                <a:spcPts val="750"/>
              </a:spcBef>
              <a:spcAft>
                <a:spcPts val="0"/>
              </a:spcAft>
              <a:buClr>
                <a:srgbClr val="00B2DD"/>
              </a:buClr>
              <a:buSzTx/>
              <a:buFontTx/>
              <a:buNone/>
              <a:tabLst/>
              <a:defRPr b="0" i="0">
                <a:solidFill>
                  <a:schemeClr val="tx1"/>
                </a:solidFill>
                <a:latin typeface="+mn-lt"/>
                <a:cs typeface="Calibri" panose="020F0502020204030204" pitchFamily="34" charset="0"/>
              </a:defRPr>
            </a:lvl1pPr>
          </a:lstStyle>
          <a:p>
            <a:pPr>
              <a:buClr>
                <a:srgbClr val="00B2DD"/>
              </a:buClr>
            </a:pPr>
            <a:r>
              <a:rPr lang="en-US" dirty="0">
                <a:latin typeface="+mn-lt"/>
              </a:rPr>
              <a:t>Copy can be inserted here</a:t>
            </a:r>
          </a:p>
          <a:p>
            <a:pPr>
              <a:buClr>
                <a:srgbClr val="00B2DD"/>
              </a:buClr>
            </a:pPr>
            <a:endParaRPr lang="en-US" dirty="0">
              <a:latin typeface="+mn-lt"/>
            </a:endParaRPr>
          </a:p>
          <a:p>
            <a:pPr>
              <a:buClr>
                <a:srgbClr val="00B2DD"/>
              </a:buClr>
            </a:pPr>
            <a:endParaRPr lang="en-US" dirty="0">
              <a:latin typeface="+mn-lt"/>
            </a:endParaRPr>
          </a:p>
        </p:txBody>
      </p:sp>
      <p:sp>
        <p:nvSpPr>
          <p:cNvPr id="4" name="Text Placeholder 4">
            <a:extLst>
              <a:ext uri="{FF2B5EF4-FFF2-40B4-BE49-F238E27FC236}">
                <a16:creationId xmlns:a16="http://schemas.microsoft.com/office/drawing/2014/main" id="{B79BC37F-FEB3-8B44-988C-1B87C47DA737}"/>
              </a:ext>
            </a:extLst>
          </p:cNvPr>
          <p:cNvSpPr>
            <a:spLocks noGrp="1"/>
          </p:cNvSpPr>
          <p:nvPr>
            <p:ph type="body" sz="quarter" idx="14" hasCustomPrompt="1"/>
          </p:nvPr>
        </p:nvSpPr>
        <p:spPr>
          <a:xfrm>
            <a:off x="518400" y="362850"/>
            <a:ext cx="5373684" cy="380867"/>
          </a:xfrm>
          <a:prstGeom prst="rect">
            <a:avLst/>
          </a:prstGeom>
        </p:spPr>
        <p:txBody>
          <a:bodyPr lIns="0" tIns="0" rIns="0" bIns="0"/>
          <a:lstStyle>
            <a:lvl1pPr marL="0" indent="0">
              <a:buFontTx/>
              <a:buNone/>
              <a:defRPr sz="2400" b="1" baseline="0">
                <a:solidFill>
                  <a:srgbClr val="0054A4"/>
                </a:solidFill>
              </a:defRPr>
            </a:lvl1pPr>
          </a:lstStyle>
          <a:p>
            <a:r>
              <a:rPr lang="en-US" dirty="0">
                <a:solidFill>
                  <a:srgbClr val="00B2DD"/>
                </a:solidFill>
                <a:latin typeface="+mn-lt"/>
              </a:rPr>
              <a:t>Page title</a:t>
            </a:r>
          </a:p>
        </p:txBody>
      </p:sp>
    </p:spTree>
    <p:extLst>
      <p:ext uri="{BB962C8B-B14F-4D97-AF65-F5344CB8AC3E}">
        <p14:creationId xmlns:p14="http://schemas.microsoft.com/office/powerpoint/2010/main" val="3194992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 Copy - 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734DECE-446E-3640-B311-BC4DE4EACF7A}"/>
              </a:ext>
            </a:extLst>
          </p:cNvPr>
          <p:cNvPicPr>
            <a:picLocks noChangeAspect="1"/>
          </p:cNvPicPr>
          <p:nvPr userDrawn="1"/>
        </p:nvPicPr>
        <p:blipFill>
          <a:blip r:embed="rId2"/>
          <a:srcRect l="18854" r="18854"/>
          <a:stretch/>
        </p:blipFill>
        <p:spPr>
          <a:xfrm>
            <a:off x="6241312" y="1"/>
            <a:ext cx="2902688" cy="4629150"/>
          </a:xfrm>
          <a:prstGeom prst="rect">
            <a:avLst/>
          </a:prstGeom>
        </p:spPr>
      </p:pic>
      <p:pic>
        <p:nvPicPr>
          <p:cNvPr id="7" name="Picture 6">
            <a:extLst>
              <a:ext uri="{FF2B5EF4-FFF2-40B4-BE49-F238E27FC236}">
                <a16:creationId xmlns:a16="http://schemas.microsoft.com/office/drawing/2014/main" id="{D570420F-4804-EB47-B1CF-4E8222EA8D6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181266" y="0"/>
            <a:ext cx="1848689" cy="4640145"/>
          </a:xfrm>
          <a:prstGeom prst="rect">
            <a:avLst/>
          </a:prstGeom>
        </p:spPr>
      </p:pic>
      <p:pic>
        <p:nvPicPr>
          <p:cNvPr id="5" name="Picture 4">
            <a:extLst>
              <a:ext uri="{FF2B5EF4-FFF2-40B4-BE49-F238E27FC236}">
                <a16:creationId xmlns:a16="http://schemas.microsoft.com/office/drawing/2014/main" id="{A077AEE1-9787-2749-A4D9-2E73D9E86992}"/>
              </a:ext>
            </a:extLst>
          </p:cNvPr>
          <p:cNvPicPr>
            <a:picLocks noChangeAspect="1"/>
          </p:cNvPicPr>
          <p:nvPr userDrawn="1"/>
        </p:nvPicPr>
        <p:blipFill>
          <a:blip r:embed="rId4"/>
          <a:stretch>
            <a:fillRect/>
          </a:stretch>
        </p:blipFill>
        <p:spPr>
          <a:xfrm>
            <a:off x="0" y="4629150"/>
            <a:ext cx="9144000" cy="514350"/>
          </a:xfrm>
          <a:prstGeom prst="rect">
            <a:avLst/>
          </a:prstGeom>
        </p:spPr>
      </p:pic>
      <p:sp>
        <p:nvSpPr>
          <p:cNvPr id="3" name="Text Placeholder 3">
            <a:extLst>
              <a:ext uri="{FF2B5EF4-FFF2-40B4-BE49-F238E27FC236}">
                <a16:creationId xmlns:a16="http://schemas.microsoft.com/office/drawing/2014/main" id="{A62F2DAE-071C-7B4C-83CF-305FA6C3FF4A}"/>
              </a:ext>
            </a:extLst>
          </p:cNvPr>
          <p:cNvSpPr>
            <a:spLocks noGrp="1"/>
          </p:cNvSpPr>
          <p:nvPr>
            <p:ph type="body" sz="quarter" idx="13" hasCustomPrompt="1"/>
          </p:nvPr>
        </p:nvSpPr>
        <p:spPr>
          <a:xfrm>
            <a:off x="518401" y="910726"/>
            <a:ext cx="5373684" cy="3459385"/>
          </a:xfrm>
          <a:prstGeom prst="rect">
            <a:avLst/>
          </a:prstGeom>
        </p:spPr>
        <p:txBody>
          <a:bodyPr lIns="0" tIns="0" rIns="0" bIns="0"/>
          <a:lstStyle>
            <a:lvl1pPr marL="0" marR="0" indent="0" algn="l" defTabSz="685800" rtl="0" eaLnBrk="1" fontAlgn="auto" latinLnBrk="0" hangingPunct="1">
              <a:lnSpc>
                <a:spcPct val="90000"/>
              </a:lnSpc>
              <a:spcBef>
                <a:spcPts val="750"/>
              </a:spcBef>
              <a:spcAft>
                <a:spcPts val="0"/>
              </a:spcAft>
              <a:buClr>
                <a:srgbClr val="00B2DD"/>
              </a:buClr>
              <a:buSzTx/>
              <a:buFontTx/>
              <a:buNone/>
              <a:tabLst/>
              <a:defRPr b="0" i="0">
                <a:solidFill>
                  <a:schemeClr val="tx1"/>
                </a:solidFill>
                <a:latin typeface="+mn-lt"/>
                <a:cs typeface="Calibri" panose="020F0502020204030204" pitchFamily="34" charset="0"/>
              </a:defRPr>
            </a:lvl1pPr>
          </a:lstStyle>
          <a:p>
            <a:pPr>
              <a:buClr>
                <a:srgbClr val="00B2DD"/>
              </a:buClr>
            </a:pPr>
            <a:r>
              <a:rPr lang="en-US" dirty="0">
                <a:latin typeface="+mn-lt"/>
              </a:rPr>
              <a:t>Copy can be inserted here</a:t>
            </a:r>
          </a:p>
          <a:p>
            <a:pPr>
              <a:buClr>
                <a:srgbClr val="00B2DD"/>
              </a:buClr>
            </a:pPr>
            <a:endParaRPr lang="en-US" dirty="0">
              <a:latin typeface="+mn-lt"/>
            </a:endParaRPr>
          </a:p>
          <a:p>
            <a:pPr>
              <a:buClr>
                <a:srgbClr val="00B2DD"/>
              </a:buClr>
            </a:pPr>
            <a:endParaRPr lang="en-US" dirty="0">
              <a:latin typeface="+mn-lt"/>
            </a:endParaRPr>
          </a:p>
        </p:txBody>
      </p:sp>
      <p:sp>
        <p:nvSpPr>
          <p:cNvPr id="4" name="Text Placeholder 4">
            <a:extLst>
              <a:ext uri="{FF2B5EF4-FFF2-40B4-BE49-F238E27FC236}">
                <a16:creationId xmlns:a16="http://schemas.microsoft.com/office/drawing/2014/main" id="{B79BC37F-FEB3-8B44-988C-1B87C47DA737}"/>
              </a:ext>
            </a:extLst>
          </p:cNvPr>
          <p:cNvSpPr>
            <a:spLocks noGrp="1"/>
          </p:cNvSpPr>
          <p:nvPr>
            <p:ph type="body" sz="quarter" idx="14" hasCustomPrompt="1"/>
          </p:nvPr>
        </p:nvSpPr>
        <p:spPr>
          <a:xfrm>
            <a:off x="518400" y="362850"/>
            <a:ext cx="5373684" cy="380867"/>
          </a:xfrm>
          <a:prstGeom prst="rect">
            <a:avLst/>
          </a:prstGeom>
        </p:spPr>
        <p:txBody>
          <a:bodyPr lIns="0" tIns="0" rIns="0" bIns="0"/>
          <a:lstStyle>
            <a:lvl1pPr marL="0" indent="0">
              <a:buFontTx/>
              <a:buNone/>
              <a:defRPr sz="2400" b="1" baseline="0">
                <a:solidFill>
                  <a:srgbClr val="0054A4"/>
                </a:solidFill>
              </a:defRPr>
            </a:lvl1pPr>
          </a:lstStyle>
          <a:p>
            <a:r>
              <a:rPr lang="en-US" dirty="0">
                <a:solidFill>
                  <a:srgbClr val="00B2DD"/>
                </a:solidFill>
                <a:latin typeface="+mn-lt"/>
              </a:rPr>
              <a:t>Page title</a:t>
            </a:r>
          </a:p>
        </p:txBody>
      </p:sp>
    </p:spTree>
    <p:extLst>
      <p:ext uri="{BB962C8B-B14F-4D97-AF65-F5344CB8AC3E}">
        <p14:creationId xmlns:p14="http://schemas.microsoft.com/office/powerpoint/2010/main" val="26985832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0438565"/>
      </p:ext>
    </p:extLst>
  </p:cSld>
  <p:clrMap bg1="lt1" tx1="dk1" bg2="lt2" tx2="dk2" accent1="accent1" accent2="accent2" accent3="accent3" accent4="accent4" accent5="accent5" accent6="accent6" hlink="hlink" folHlink="folHlink"/>
  <p:sldLayoutIdLst>
    <p:sldLayoutId id="2147483666" r:id="rId1"/>
    <p:sldLayoutId id="2147483702" r:id="rId2"/>
    <p:sldLayoutId id="2147483695" r:id="rId3"/>
    <p:sldLayoutId id="2147483680" r:id="rId4"/>
    <p:sldLayoutId id="2147483694" r:id="rId5"/>
    <p:sldLayoutId id="2147483693" r:id="rId6"/>
    <p:sldLayoutId id="2147483698" r:id="rId7"/>
    <p:sldLayoutId id="2147483699" r:id="rId8"/>
    <p:sldLayoutId id="2147483703" r:id="rId9"/>
    <p:sldLayoutId id="2147483700" r:id="rId10"/>
    <p:sldLayoutId id="2147483701" r:id="rId11"/>
    <p:sldLayoutId id="2147483704"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www.ibm.com/topics/feature-engineering" TargetMode="External"/><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F7917-A9E8-CE4D-BE4D-012E6C99EB14}"/>
              </a:ext>
            </a:extLst>
          </p:cNvPr>
          <p:cNvSpPr>
            <a:spLocks noGrp="1"/>
          </p:cNvSpPr>
          <p:nvPr>
            <p:ph type="ctrTitle"/>
          </p:nvPr>
        </p:nvSpPr>
        <p:spPr>
          <a:xfrm>
            <a:off x="916979" y="1610383"/>
            <a:ext cx="2378177" cy="1656615"/>
          </a:xfrm>
        </p:spPr>
        <p:txBody>
          <a:bodyPr/>
          <a:lstStyle/>
          <a:p>
            <a:r>
              <a:rPr lang="en-US" sz="3000" dirty="0"/>
              <a:t>Data Science &amp; Generative AI</a:t>
            </a:r>
            <a:endParaRPr lang="en-US" sz="3000" i="1" dirty="0"/>
          </a:p>
        </p:txBody>
      </p:sp>
      <p:sp>
        <p:nvSpPr>
          <p:cNvPr id="8" name="Title 1">
            <a:extLst>
              <a:ext uri="{FF2B5EF4-FFF2-40B4-BE49-F238E27FC236}">
                <a16:creationId xmlns:a16="http://schemas.microsoft.com/office/drawing/2014/main" id="{4D81921D-E43F-468E-A12F-43A896CA3689}"/>
              </a:ext>
            </a:extLst>
          </p:cNvPr>
          <p:cNvSpPr txBox="1">
            <a:spLocks/>
          </p:cNvSpPr>
          <p:nvPr/>
        </p:nvSpPr>
        <p:spPr>
          <a:xfrm>
            <a:off x="4548753" y="3241291"/>
            <a:ext cx="4348166" cy="1401089"/>
          </a:xfrm>
          <a:prstGeom prst="rect">
            <a:avLst/>
          </a:prstGeom>
        </p:spPr>
        <p:txBody>
          <a:bodyPr vert="horz" lIns="82296" tIns="41148" rIns="82296" bIns="41148" rtlCol="0" anchor="t" anchorCtr="0">
            <a:noAutofit/>
          </a:bodyPr>
          <a:lstStyle>
            <a:lvl1pPr algn="l" defTabSz="685800" rtl="0" eaLnBrk="1" latinLnBrk="0" hangingPunct="1">
              <a:lnSpc>
                <a:spcPct val="90000"/>
              </a:lnSpc>
              <a:spcBef>
                <a:spcPct val="0"/>
              </a:spcBef>
              <a:buNone/>
              <a:defRPr sz="3500" b="1" i="0" kern="1200" baseline="0">
                <a:solidFill>
                  <a:schemeClr val="bg1"/>
                </a:solidFill>
                <a:latin typeface="Calibri" charset="0"/>
                <a:ea typeface="+mj-ea"/>
                <a:cs typeface="+mj-cs"/>
              </a:defRPr>
            </a:lvl1pPr>
          </a:lstStyle>
          <a:p>
            <a:r>
              <a:rPr lang="en-US" sz="3000" dirty="0"/>
              <a:t>Session 2: </a:t>
            </a:r>
            <a:br>
              <a:rPr lang="en-US" sz="3000" dirty="0"/>
            </a:br>
            <a:r>
              <a:rPr lang="en-GB" sz="2800" dirty="0"/>
              <a:t>Data Cleaning and Feature Engineering (Seminar)</a:t>
            </a:r>
            <a:endParaRPr lang="en-GB" sz="3000" dirty="0"/>
          </a:p>
        </p:txBody>
      </p:sp>
      <p:sp>
        <p:nvSpPr>
          <p:cNvPr id="9" name="Text Placeholder 2">
            <a:extLst>
              <a:ext uri="{FF2B5EF4-FFF2-40B4-BE49-F238E27FC236}">
                <a16:creationId xmlns:a16="http://schemas.microsoft.com/office/drawing/2014/main" id="{06B6AFA1-A704-4371-B107-A4AC434E6118}"/>
              </a:ext>
            </a:extLst>
          </p:cNvPr>
          <p:cNvSpPr txBox="1">
            <a:spLocks/>
          </p:cNvSpPr>
          <p:nvPr/>
        </p:nvSpPr>
        <p:spPr>
          <a:xfrm>
            <a:off x="885983" y="2634341"/>
            <a:ext cx="2378177" cy="577571"/>
          </a:xfrm>
          <a:prstGeom prst="rect">
            <a:avLst/>
          </a:prstGeom>
        </p:spPr>
        <p:txBody>
          <a:bodyPr vert="horz" lIns="82296" tIns="41148" rIns="82296" bIns="41148" rtlCol="0">
            <a:normAutofit/>
          </a:bodyPr>
          <a:lstStyle>
            <a:lvl1pPr marL="0" indent="0" algn="l" defTabSz="685800" rtl="0" eaLnBrk="1" latinLnBrk="0" hangingPunct="1">
              <a:lnSpc>
                <a:spcPct val="90000"/>
              </a:lnSpc>
              <a:spcBef>
                <a:spcPts val="750"/>
              </a:spcBef>
              <a:buFont typeface="Arial" panose="020B0604020202020204" pitchFamily="34" charset="0"/>
              <a:buNone/>
              <a:defRPr sz="1400" b="1"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Dr Michael Mortenson</a:t>
            </a:r>
            <a:br>
              <a:rPr lang="en-US" dirty="0"/>
            </a:br>
            <a:r>
              <a:rPr lang="en-US" dirty="0"/>
              <a:t>Associate Professor (Reader)</a:t>
            </a:r>
          </a:p>
        </p:txBody>
      </p:sp>
      <p:sp>
        <p:nvSpPr>
          <p:cNvPr id="13" name="Text Placeholder 4">
            <a:extLst>
              <a:ext uri="{FF2B5EF4-FFF2-40B4-BE49-F238E27FC236}">
                <a16:creationId xmlns:a16="http://schemas.microsoft.com/office/drawing/2014/main" id="{341038B0-FC2D-4AC7-B22E-B6D27F7C0A63}"/>
              </a:ext>
            </a:extLst>
          </p:cNvPr>
          <p:cNvSpPr txBox="1">
            <a:spLocks/>
          </p:cNvSpPr>
          <p:nvPr/>
        </p:nvSpPr>
        <p:spPr>
          <a:xfrm>
            <a:off x="885983" y="3097897"/>
            <a:ext cx="2242148" cy="263550"/>
          </a:xfrm>
          <a:prstGeom prst="rect">
            <a:avLst/>
          </a:prstGeom>
        </p:spPr>
        <p:txBody>
          <a:bodyPr vert="horz" lIns="82296" tIns="41148" rIns="82296" bIns="41148" rtlCol="0">
            <a:normAutofit/>
          </a:bodyPr>
          <a:lstStyle>
            <a:lvl1pPr marL="0" indent="0" algn="l" defTabSz="685800" rtl="0" eaLnBrk="1" latinLnBrk="0" hangingPunct="1">
              <a:lnSpc>
                <a:spcPct val="90000"/>
              </a:lnSpc>
              <a:spcBef>
                <a:spcPts val="750"/>
              </a:spcBef>
              <a:buFont typeface="Arial" panose="020B0604020202020204" pitchFamily="34" charset="0"/>
              <a:buNone/>
              <a:defRPr sz="1400" b="0" i="1" kern="1200">
                <a:solidFill>
                  <a:schemeClr val="bg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170" dirty="0"/>
              <a:t>michael.mortenson@wbs.ac.uk</a:t>
            </a:r>
          </a:p>
        </p:txBody>
      </p:sp>
      <p:pic>
        <p:nvPicPr>
          <p:cNvPr id="19" name="Picture 18">
            <a:extLst>
              <a:ext uri="{FF2B5EF4-FFF2-40B4-BE49-F238E27FC236}">
                <a16:creationId xmlns:a16="http://schemas.microsoft.com/office/drawing/2014/main" id="{F3FB69AD-F9E7-4282-BD33-0A2255F22E19}"/>
              </a:ext>
            </a:extLst>
          </p:cNvPr>
          <p:cNvPicPr>
            <a:picLocks noChangeAspect="1"/>
          </p:cNvPicPr>
          <p:nvPr/>
        </p:nvPicPr>
        <p:blipFill>
          <a:blip r:embed="rId3"/>
          <a:stretch>
            <a:fillRect/>
          </a:stretch>
        </p:blipFill>
        <p:spPr>
          <a:xfrm>
            <a:off x="4959459" y="282733"/>
            <a:ext cx="2929179" cy="2929179"/>
          </a:xfrm>
          <a:prstGeom prst="rect">
            <a:avLst/>
          </a:prstGeom>
        </p:spPr>
      </p:pic>
    </p:spTree>
    <p:extLst>
      <p:ext uri="{BB962C8B-B14F-4D97-AF65-F5344CB8AC3E}">
        <p14:creationId xmlns:p14="http://schemas.microsoft.com/office/powerpoint/2010/main" val="7666614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3D1D78-7FFF-6C43-B2D1-C4E40598FACA}"/>
              </a:ext>
            </a:extLst>
          </p:cNvPr>
          <p:cNvSpPr>
            <a:spLocks noGrp="1"/>
          </p:cNvSpPr>
          <p:nvPr>
            <p:ph type="body" sz="quarter" idx="14"/>
          </p:nvPr>
        </p:nvSpPr>
        <p:spPr>
          <a:xfrm>
            <a:off x="518399" y="362850"/>
            <a:ext cx="6599447" cy="380867"/>
          </a:xfrm>
        </p:spPr>
        <p:txBody>
          <a:bodyPr/>
          <a:lstStyle/>
          <a:p>
            <a:r>
              <a:rPr lang="en-US" dirty="0">
                <a:solidFill>
                  <a:srgbClr val="00AEEF"/>
                </a:solidFill>
              </a:rPr>
              <a:t>3.2 Theory-driven Feature Engineering</a:t>
            </a:r>
          </a:p>
        </p:txBody>
      </p:sp>
      <p:sp>
        <p:nvSpPr>
          <p:cNvPr id="6" name="Text Placeholder 1">
            <a:extLst>
              <a:ext uri="{FF2B5EF4-FFF2-40B4-BE49-F238E27FC236}">
                <a16:creationId xmlns:a16="http://schemas.microsoft.com/office/drawing/2014/main" id="{1BC1F0BC-FCA6-482B-830F-F4144CC46DEA}"/>
              </a:ext>
            </a:extLst>
          </p:cNvPr>
          <p:cNvSpPr>
            <a:spLocks noGrp="1"/>
          </p:cNvSpPr>
          <p:nvPr>
            <p:ph type="body" sz="quarter" idx="13"/>
          </p:nvPr>
        </p:nvSpPr>
        <p:spPr>
          <a:xfrm>
            <a:off x="518399" y="860066"/>
            <a:ext cx="7927444" cy="2286664"/>
          </a:xfrm>
        </p:spPr>
        <p:txBody>
          <a:bodyPr/>
          <a:lstStyle/>
          <a:p>
            <a:pPr>
              <a:buClr>
                <a:srgbClr val="00B050"/>
              </a:buClr>
            </a:pPr>
            <a:r>
              <a:rPr lang="en-GB" sz="2400" dirty="0"/>
              <a:t>Theory-driven feature engineering involves injecting subject-matter expertise into raw data. This is usually achieved through:</a:t>
            </a:r>
            <a:endParaRPr lang="en-GB" sz="1000" dirty="0"/>
          </a:p>
          <a:p>
            <a:pPr marL="971550" lvl="1" indent="-457200">
              <a:buClr>
                <a:srgbClr val="00B050"/>
              </a:buClr>
              <a:buFont typeface="Wingdings" panose="05000000000000000000" pitchFamily="2" charset="2"/>
              <a:buChar char="ü"/>
            </a:pPr>
            <a:r>
              <a:rPr lang="en-GB" sz="2100" dirty="0"/>
              <a:t>Facilitations/brainstorming workshops;</a:t>
            </a:r>
          </a:p>
          <a:p>
            <a:pPr marL="971550" lvl="1" indent="-457200">
              <a:buClr>
                <a:srgbClr val="00B050"/>
              </a:buClr>
              <a:buFont typeface="Wingdings" panose="05000000000000000000" pitchFamily="2" charset="2"/>
              <a:buChar char="ü"/>
            </a:pPr>
            <a:r>
              <a:rPr lang="en-GB" sz="2100" dirty="0"/>
              <a:t>Literature reviews; </a:t>
            </a:r>
          </a:p>
          <a:p>
            <a:pPr marL="971550" lvl="1" indent="-457200">
              <a:buClr>
                <a:srgbClr val="00B050"/>
              </a:buClr>
              <a:buFont typeface="Wingdings" panose="05000000000000000000" pitchFamily="2" charset="2"/>
              <a:buChar char="ü"/>
            </a:pPr>
            <a:r>
              <a:rPr lang="en-GB" sz="2100" dirty="0"/>
              <a:t>Contextualising data items.</a:t>
            </a:r>
            <a:endParaRPr lang="en-US" dirty="0"/>
          </a:p>
          <a:p>
            <a:pPr>
              <a:buClr>
                <a:srgbClr val="00B050"/>
              </a:buClr>
            </a:pPr>
            <a:endParaRPr lang="en-GB" sz="1600" dirty="0"/>
          </a:p>
          <a:p>
            <a:pPr>
              <a:buClr>
                <a:srgbClr val="00B050"/>
              </a:buClr>
            </a:pPr>
            <a:r>
              <a:rPr lang="en-GB" sz="2400" i="1" dirty="0"/>
              <a:t>Question: What data items may be predictive of whether a student will pass a module?</a:t>
            </a:r>
          </a:p>
        </p:txBody>
      </p:sp>
    </p:spTree>
    <p:extLst>
      <p:ext uri="{BB962C8B-B14F-4D97-AF65-F5344CB8AC3E}">
        <p14:creationId xmlns:p14="http://schemas.microsoft.com/office/powerpoint/2010/main" val="36121024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3D1D78-7FFF-6C43-B2D1-C4E40598FACA}"/>
              </a:ext>
            </a:extLst>
          </p:cNvPr>
          <p:cNvSpPr>
            <a:spLocks noGrp="1"/>
          </p:cNvSpPr>
          <p:nvPr>
            <p:ph type="body" sz="quarter" idx="14"/>
          </p:nvPr>
        </p:nvSpPr>
        <p:spPr>
          <a:xfrm>
            <a:off x="518399" y="362850"/>
            <a:ext cx="7803349" cy="380867"/>
          </a:xfrm>
        </p:spPr>
        <p:txBody>
          <a:bodyPr/>
          <a:lstStyle/>
          <a:p>
            <a:r>
              <a:rPr lang="en-US" dirty="0">
                <a:solidFill>
                  <a:srgbClr val="00AEEF"/>
                </a:solidFill>
              </a:rPr>
              <a:t>3.3 Exercise: Company background</a:t>
            </a:r>
          </a:p>
        </p:txBody>
      </p:sp>
      <p:pic>
        <p:nvPicPr>
          <p:cNvPr id="5" name="Picture 4">
            <a:extLst>
              <a:ext uri="{FF2B5EF4-FFF2-40B4-BE49-F238E27FC236}">
                <a16:creationId xmlns:a16="http://schemas.microsoft.com/office/drawing/2014/main" id="{EFF501B3-AB50-49E0-A3DD-5A046104D0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0376" y="811780"/>
            <a:ext cx="6319394" cy="4158382"/>
          </a:xfrm>
          <a:prstGeom prst="rect">
            <a:avLst/>
          </a:prstGeom>
        </p:spPr>
      </p:pic>
    </p:spTree>
    <p:extLst>
      <p:ext uri="{BB962C8B-B14F-4D97-AF65-F5344CB8AC3E}">
        <p14:creationId xmlns:p14="http://schemas.microsoft.com/office/powerpoint/2010/main" val="3777615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3D1D78-7FFF-6C43-B2D1-C4E40598FACA}"/>
              </a:ext>
            </a:extLst>
          </p:cNvPr>
          <p:cNvSpPr>
            <a:spLocks noGrp="1"/>
          </p:cNvSpPr>
          <p:nvPr>
            <p:ph type="body" sz="quarter" idx="14"/>
          </p:nvPr>
        </p:nvSpPr>
        <p:spPr>
          <a:xfrm>
            <a:off x="518399" y="362850"/>
            <a:ext cx="6599447" cy="380867"/>
          </a:xfrm>
        </p:spPr>
        <p:txBody>
          <a:bodyPr/>
          <a:lstStyle/>
          <a:p>
            <a:r>
              <a:rPr lang="en-US" dirty="0">
                <a:solidFill>
                  <a:srgbClr val="00AEEF"/>
                </a:solidFill>
              </a:rPr>
              <a:t>3.4 Scenario</a:t>
            </a:r>
          </a:p>
        </p:txBody>
      </p:sp>
      <p:sp>
        <p:nvSpPr>
          <p:cNvPr id="5" name="Text Placeholder 1">
            <a:extLst>
              <a:ext uri="{FF2B5EF4-FFF2-40B4-BE49-F238E27FC236}">
                <a16:creationId xmlns:a16="http://schemas.microsoft.com/office/drawing/2014/main" id="{F6CD3C31-D2B3-41D7-8059-DB738C9B1735}"/>
              </a:ext>
            </a:extLst>
          </p:cNvPr>
          <p:cNvSpPr>
            <a:spLocks noGrp="1"/>
          </p:cNvSpPr>
          <p:nvPr>
            <p:ph type="body" sz="quarter" idx="13"/>
          </p:nvPr>
        </p:nvSpPr>
        <p:spPr>
          <a:xfrm>
            <a:off x="361507" y="804407"/>
            <a:ext cx="8082778" cy="2286664"/>
          </a:xfrm>
        </p:spPr>
        <p:txBody>
          <a:bodyPr/>
          <a:lstStyle/>
          <a:p>
            <a:pPr marL="457200" indent="-457200">
              <a:buFont typeface="Arial" panose="020B0604020202020204" pitchFamily="34" charset="0"/>
              <a:buChar char="•"/>
            </a:pPr>
            <a:r>
              <a:rPr lang="en-GB" sz="2400" dirty="0"/>
              <a:t>The company has requested you to develop a model to predict which customers will leave positive reviews. </a:t>
            </a:r>
          </a:p>
          <a:p>
            <a:pPr marL="457200" indent="-457200">
              <a:buFont typeface="Arial" panose="020B0604020202020204" pitchFamily="34" charset="0"/>
              <a:buChar char="•"/>
            </a:pPr>
            <a:r>
              <a:rPr lang="en-GB" sz="2400" dirty="0"/>
              <a:t>This model will be used to then specifically target/incentivise these customers to write a review. (Maintaining a set of positive reviews is very important in online retail). </a:t>
            </a:r>
          </a:p>
          <a:p>
            <a:pPr marL="457200" indent="-457200">
              <a:buFont typeface="Arial" panose="020B0604020202020204" pitchFamily="34" charset="0"/>
              <a:buChar char="•"/>
            </a:pPr>
            <a:r>
              <a:rPr lang="en-GB" sz="2400" dirty="0"/>
              <a:t>For this exercise, we are looking through the data in order to identify which features may be predictive of this. You do not need to perform any feature engineering (data-driven or theory-driven) but to think what features you can create which may be predictive.</a:t>
            </a:r>
          </a:p>
        </p:txBody>
      </p:sp>
    </p:spTree>
    <p:extLst>
      <p:ext uri="{BB962C8B-B14F-4D97-AF65-F5344CB8AC3E}">
        <p14:creationId xmlns:p14="http://schemas.microsoft.com/office/powerpoint/2010/main" val="1750860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3D1D78-7FFF-6C43-B2D1-C4E40598FACA}"/>
              </a:ext>
            </a:extLst>
          </p:cNvPr>
          <p:cNvSpPr>
            <a:spLocks noGrp="1"/>
          </p:cNvSpPr>
          <p:nvPr>
            <p:ph type="body" sz="quarter" idx="14"/>
          </p:nvPr>
        </p:nvSpPr>
        <p:spPr>
          <a:xfrm>
            <a:off x="518399" y="362850"/>
            <a:ext cx="7803349" cy="380867"/>
          </a:xfrm>
        </p:spPr>
        <p:txBody>
          <a:bodyPr/>
          <a:lstStyle/>
          <a:p>
            <a:r>
              <a:rPr lang="en-US" dirty="0">
                <a:solidFill>
                  <a:srgbClr val="00AEEF"/>
                </a:solidFill>
              </a:rPr>
              <a:t>3.5 Dataset</a:t>
            </a:r>
          </a:p>
        </p:txBody>
      </p:sp>
      <p:pic>
        <p:nvPicPr>
          <p:cNvPr id="10" name="Picture 9">
            <a:extLst>
              <a:ext uri="{FF2B5EF4-FFF2-40B4-BE49-F238E27FC236}">
                <a16:creationId xmlns:a16="http://schemas.microsoft.com/office/drawing/2014/main" id="{19422648-645E-4502-B964-CAFBD99BCD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06725" y="698231"/>
            <a:ext cx="6226696" cy="3747038"/>
          </a:xfrm>
          <a:prstGeom prst="rect">
            <a:avLst/>
          </a:prstGeom>
        </p:spPr>
      </p:pic>
    </p:spTree>
    <p:extLst>
      <p:ext uri="{BB962C8B-B14F-4D97-AF65-F5344CB8AC3E}">
        <p14:creationId xmlns:p14="http://schemas.microsoft.com/office/powerpoint/2010/main" val="20040777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3D1D78-7FFF-6C43-B2D1-C4E40598FACA}"/>
              </a:ext>
            </a:extLst>
          </p:cNvPr>
          <p:cNvSpPr>
            <a:spLocks noGrp="1"/>
          </p:cNvSpPr>
          <p:nvPr>
            <p:ph type="body" sz="quarter" idx="14"/>
          </p:nvPr>
        </p:nvSpPr>
        <p:spPr>
          <a:xfrm>
            <a:off x="518399" y="362850"/>
            <a:ext cx="7803349" cy="380867"/>
          </a:xfrm>
        </p:spPr>
        <p:txBody>
          <a:bodyPr/>
          <a:lstStyle/>
          <a:p>
            <a:r>
              <a:rPr lang="en-US" dirty="0">
                <a:solidFill>
                  <a:srgbClr val="00AEEF"/>
                </a:solidFill>
              </a:rPr>
              <a:t>3.5 Dataset</a:t>
            </a:r>
          </a:p>
        </p:txBody>
      </p:sp>
      <p:sp>
        <p:nvSpPr>
          <p:cNvPr id="4" name="TextBox 3">
            <a:extLst>
              <a:ext uri="{FF2B5EF4-FFF2-40B4-BE49-F238E27FC236}">
                <a16:creationId xmlns:a16="http://schemas.microsoft.com/office/drawing/2014/main" id="{4CFE4F62-B9E4-419F-A970-238F282C441F}"/>
              </a:ext>
            </a:extLst>
          </p:cNvPr>
          <p:cNvSpPr txBox="1"/>
          <p:nvPr/>
        </p:nvSpPr>
        <p:spPr>
          <a:xfrm>
            <a:off x="612676" y="875476"/>
            <a:ext cx="7918648" cy="3170099"/>
          </a:xfrm>
          <a:prstGeom prst="rect">
            <a:avLst/>
          </a:prstGeom>
          <a:noFill/>
        </p:spPr>
        <p:txBody>
          <a:bodyPr wrap="square" rtlCol="0">
            <a:spAutoFit/>
          </a:bodyPr>
          <a:lstStyle/>
          <a:p>
            <a:r>
              <a:rPr lang="en-GB" sz="2000" b="1" u="sng" dirty="0" err="1"/>
              <a:t>olist_order_reviews_dataset</a:t>
            </a:r>
            <a:endParaRPr lang="en-GB" sz="2000" b="1" u="sng" dirty="0"/>
          </a:p>
          <a:p>
            <a:pPr marL="628650" indent="-514350">
              <a:buFont typeface="+mj-lt"/>
              <a:buAutoNum type="arabicPeriod"/>
            </a:pPr>
            <a:r>
              <a:rPr lang="en-GB" sz="2000" dirty="0" err="1"/>
              <a:t>review_id</a:t>
            </a:r>
            <a:r>
              <a:rPr lang="en-GB" sz="2000" dirty="0"/>
              <a:t>: Unique review ID</a:t>
            </a:r>
          </a:p>
          <a:p>
            <a:pPr marL="628650" indent="-514350">
              <a:buFont typeface="+mj-lt"/>
              <a:buAutoNum type="arabicPeriod"/>
            </a:pPr>
            <a:r>
              <a:rPr lang="en-GB" sz="2000" dirty="0" err="1"/>
              <a:t>order_id</a:t>
            </a:r>
            <a:r>
              <a:rPr lang="en-GB" sz="2000" dirty="0"/>
              <a:t>: Unique order ID</a:t>
            </a:r>
          </a:p>
          <a:p>
            <a:pPr marL="628650" indent="-514350">
              <a:buFont typeface="+mj-lt"/>
              <a:buAutoNum type="arabicPeriod"/>
            </a:pPr>
            <a:r>
              <a:rPr lang="en-GB" sz="2000" dirty="0" err="1"/>
              <a:t>review_score</a:t>
            </a:r>
            <a:r>
              <a:rPr lang="en-GB" sz="2000" dirty="0"/>
              <a:t>: 1-5*</a:t>
            </a:r>
          </a:p>
          <a:p>
            <a:pPr marL="628650" indent="-514350">
              <a:buFont typeface="+mj-lt"/>
              <a:buAutoNum type="arabicPeriod"/>
            </a:pPr>
            <a:r>
              <a:rPr lang="en-GB" sz="2000" dirty="0" err="1"/>
              <a:t>review_comment_message</a:t>
            </a:r>
            <a:r>
              <a:rPr lang="en-GB" sz="2000" dirty="0"/>
              <a:t>: Any comments left by the customer (in Portuguese)</a:t>
            </a:r>
          </a:p>
          <a:p>
            <a:pPr marL="628650" indent="-514350">
              <a:buFont typeface="+mj-lt"/>
              <a:buAutoNum type="arabicPeriod"/>
            </a:pPr>
            <a:r>
              <a:rPr lang="en-GB" sz="2000" dirty="0" err="1"/>
              <a:t>review_creation_date</a:t>
            </a:r>
            <a:r>
              <a:rPr lang="en-GB" sz="2000" dirty="0"/>
              <a:t>: The date the survey (email notification) was sent to the customer</a:t>
            </a:r>
          </a:p>
          <a:p>
            <a:pPr marL="628650" indent="-514350">
              <a:buFont typeface="+mj-lt"/>
              <a:buAutoNum type="arabicPeriod"/>
            </a:pPr>
            <a:r>
              <a:rPr lang="en-GB" sz="2000" dirty="0" err="1"/>
              <a:t>review_answer_timestamp</a:t>
            </a:r>
            <a:r>
              <a:rPr lang="en-GB" sz="2000" dirty="0"/>
              <a:t>: When the customer completed the review</a:t>
            </a:r>
          </a:p>
        </p:txBody>
      </p:sp>
    </p:spTree>
    <p:extLst>
      <p:ext uri="{BB962C8B-B14F-4D97-AF65-F5344CB8AC3E}">
        <p14:creationId xmlns:p14="http://schemas.microsoft.com/office/powerpoint/2010/main" val="1337153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3D1D78-7FFF-6C43-B2D1-C4E40598FACA}"/>
              </a:ext>
            </a:extLst>
          </p:cNvPr>
          <p:cNvSpPr>
            <a:spLocks noGrp="1"/>
          </p:cNvSpPr>
          <p:nvPr>
            <p:ph type="body" sz="quarter" idx="14"/>
          </p:nvPr>
        </p:nvSpPr>
        <p:spPr>
          <a:xfrm>
            <a:off x="518399" y="362850"/>
            <a:ext cx="7803349" cy="380867"/>
          </a:xfrm>
        </p:spPr>
        <p:txBody>
          <a:bodyPr/>
          <a:lstStyle/>
          <a:p>
            <a:r>
              <a:rPr lang="en-US" dirty="0">
                <a:solidFill>
                  <a:srgbClr val="00AEEF"/>
                </a:solidFill>
              </a:rPr>
              <a:t>3.5 Dataset</a:t>
            </a:r>
          </a:p>
        </p:txBody>
      </p:sp>
      <p:sp>
        <p:nvSpPr>
          <p:cNvPr id="4" name="TextBox 3">
            <a:extLst>
              <a:ext uri="{FF2B5EF4-FFF2-40B4-BE49-F238E27FC236}">
                <a16:creationId xmlns:a16="http://schemas.microsoft.com/office/drawing/2014/main" id="{4CFE4F62-B9E4-419F-A970-238F282C441F}"/>
              </a:ext>
            </a:extLst>
          </p:cNvPr>
          <p:cNvSpPr txBox="1"/>
          <p:nvPr/>
        </p:nvSpPr>
        <p:spPr>
          <a:xfrm>
            <a:off x="612676" y="875476"/>
            <a:ext cx="7918648" cy="3170099"/>
          </a:xfrm>
          <a:prstGeom prst="rect">
            <a:avLst/>
          </a:prstGeom>
          <a:noFill/>
        </p:spPr>
        <p:txBody>
          <a:bodyPr wrap="square" rtlCol="0">
            <a:spAutoFit/>
          </a:bodyPr>
          <a:lstStyle/>
          <a:p>
            <a:r>
              <a:rPr lang="en-GB" sz="2000" b="1" u="sng" dirty="0" err="1"/>
              <a:t>olist_customers_dataset</a:t>
            </a:r>
            <a:endParaRPr lang="en-GB" sz="2000" b="1" u="sng" dirty="0"/>
          </a:p>
          <a:p>
            <a:pPr marL="457200" indent="-457200">
              <a:buFont typeface="+mj-lt"/>
              <a:buAutoNum type="arabicPeriod"/>
            </a:pPr>
            <a:r>
              <a:rPr lang="en-GB" sz="2000" dirty="0" err="1"/>
              <a:t>customer_id</a:t>
            </a:r>
            <a:r>
              <a:rPr lang="en-GB" sz="2000" dirty="0"/>
              <a:t>: Unique ID related to the order. Each new order generates a unique customer ID even if this customer has bought from the store before</a:t>
            </a:r>
          </a:p>
          <a:p>
            <a:pPr marL="457200" indent="-457200">
              <a:buFont typeface="+mj-lt"/>
              <a:buAutoNum type="arabicPeriod"/>
            </a:pPr>
            <a:r>
              <a:rPr lang="en-GB" sz="2000" dirty="0" err="1"/>
              <a:t>customer_unique_id</a:t>
            </a:r>
            <a:r>
              <a:rPr lang="en-GB" sz="2000" dirty="0"/>
              <a:t>: Unique ID (one per customer) linked to their profile and order history</a:t>
            </a:r>
          </a:p>
          <a:p>
            <a:pPr marL="457200" indent="-457200">
              <a:buFont typeface="+mj-lt"/>
              <a:buAutoNum type="arabicPeriod"/>
            </a:pPr>
            <a:r>
              <a:rPr lang="en-GB" sz="2000" dirty="0" err="1"/>
              <a:t>customer_zip_code_prefix</a:t>
            </a:r>
            <a:r>
              <a:rPr lang="en-GB" sz="2000" dirty="0"/>
              <a:t>: First five characters of their zip code (post code)</a:t>
            </a:r>
          </a:p>
          <a:p>
            <a:pPr marL="457200" indent="-457200">
              <a:buFont typeface="+mj-lt"/>
              <a:buAutoNum type="arabicPeriod"/>
            </a:pPr>
            <a:r>
              <a:rPr lang="en-GB" sz="2000" dirty="0" err="1"/>
              <a:t>customer_city</a:t>
            </a:r>
            <a:r>
              <a:rPr lang="en-GB" sz="2000" dirty="0"/>
              <a:t>: The name of the city the customer lives in (Brazilian)</a:t>
            </a:r>
          </a:p>
          <a:p>
            <a:pPr marL="457200" indent="-457200">
              <a:buFont typeface="+mj-lt"/>
              <a:buAutoNum type="arabicPeriod"/>
            </a:pPr>
            <a:r>
              <a:rPr lang="en-GB" sz="2000" dirty="0" err="1"/>
              <a:t>customer_state</a:t>
            </a:r>
            <a:r>
              <a:rPr lang="en-GB" sz="2000" dirty="0"/>
              <a:t>: The state which the customer lives in (Brazilian)</a:t>
            </a:r>
          </a:p>
        </p:txBody>
      </p:sp>
    </p:spTree>
    <p:extLst>
      <p:ext uri="{BB962C8B-B14F-4D97-AF65-F5344CB8AC3E}">
        <p14:creationId xmlns:p14="http://schemas.microsoft.com/office/powerpoint/2010/main" val="23947113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3D1D78-7FFF-6C43-B2D1-C4E40598FACA}"/>
              </a:ext>
            </a:extLst>
          </p:cNvPr>
          <p:cNvSpPr>
            <a:spLocks noGrp="1"/>
          </p:cNvSpPr>
          <p:nvPr>
            <p:ph type="body" sz="quarter" idx="14"/>
          </p:nvPr>
        </p:nvSpPr>
        <p:spPr>
          <a:xfrm>
            <a:off x="518399" y="362850"/>
            <a:ext cx="7803349" cy="380867"/>
          </a:xfrm>
        </p:spPr>
        <p:txBody>
          <a:bodyPr/>
          <a:lstStyle/>
          <a:p>
            <a:r>
              <a:rPr lang="en-US" dirty="0">
                <a:solidFill>
                  <a:srgbClr val="00AEEF"/>
                </a:solidFill>
              </a:rPr>
              <a:t>3.5 Dataset</a:t>
            </a:r>
          </a:p>
        </p:txBody>
      </p:sp>
      <p:sp>
        <p:nvSpPr>
          <p:cNvPr id="4" name="TextBox 3">
            <a:extLst>
              <a:ext uri="{FF2B5EF4-FFF2-40B4-BE49-F238E27FC236}">
                <a16:creationId xmlns:a16="http://schemas.microsoft.com/office/drawing/2014/main" id="{4CFE4F62-B9E4-419F-A970-238F282C441F}"/>
              </a:ext>
            </a:extLst>
          </p:cNvPr>
          <p:cNvSpPr txBox="1"/>
          <p:nvPr/>
        </p:nvSpPr>
        <p:spPr>
          <a:xfrm>
            <a:off x="612676" y="875476"/>
            <a:ext cx="7918648" cy="1938992"/>
          </a:xfrm>
          <a:prstGeom prst="rect">
            <a:avLst/>
          </a:prstGeom>
          <a:noFill/>
        </p:spPr>
        <p:txBody>
          <a:bodyPr wrap="square" rtlCol="0">
            <a:spAutoFit/>
          </a:bodyPr>
          <a:lstStyle/>
          <a:p>
            <a:r>
              <a:rPr lang="en-GB" sz="2000" b="1" u="sng" dirty="0" err="1"/>
              <a:t>olist_geolocation_dataset</a:t>
            </a:r>
            <a:endParaRPr lang="en-GB" sz="2000" b="1" u="sng" dirty="0"/>
          </a:p>
          <a:p>
            <a:pPr marL="457200" indent="-457200">
              <a:buFont typeface="+mj-lt"/>
              <a:buAutoNum type="arabicPeriod"/>
            </a:pPr>
            <a:r>
              <a:rPr lang="en-GB" sz="2000" dirty="0" err="1"/>
              <a:t>geolocation_zip_code_prefix</a:t>
            </a:r>
            <a:r>
              <a:rPr lang="en-GB" sz="2000" dirty="0"/>
              <a:t>: The first five digits of the zip code</a:t>
            </a:r>
          </a:p>
          <a:p>
            <a:pPr marL="457200" indent="-457200">
              <a:buFont typeface="+mj-lt"/>
              <a:buAutoNum type="arabicPeriod"/>
            </a:pPr>
            <a:r>
              <a:rPr lang="en-GB" sz="2000" dirty="0" err="1"/>
              <a:t>geolocation_lat</a:t>
            </a:r>
            <a:r>
              <a:rPr lang="en-GB" sz="2000" dirty="0"/>
              <a:t>: Latitude</a:t>
            </a:r>
          </a:p>
          <a:p>
            <a:pPr marL="457200" indent="-457200">
              <a:buFont typeface="+mj-lt"/>
              <a:buAutoNum type="arabicPeriod"/>
            </a:pPr>
            <a:r>
              <a:rPr lang="en-GB" sz="2000" dirty="0" err="1"/>
              <a:t>geolocation_lng</a:t>
            </a:r>
            <a:r>
              <a:rPr lang="en-GB" sz="2000" dirty="0"/>
              <a:t>: Longitude </a:t>
            </a:r>
          </a:p>
          <a:p>
            <a:pPr marL="457200" indent="-457200">
              <a:buFont typeface="+mj-lt"/>
              <a:buAutoNum type="arabicPeriod"/>
            </a:pPr>
            <a:r>
              <a:rPr lang="en-GB" sz="2000" dirty="0" err="1"/>
              <a:t>geolocation_city</a:t>
            </a:r>
            <a:r>
              <a:rPr lang="en-GB" sz="2000" dirty="0"/>
              <a:t>: The name of the city the customer lives in (Brazilian)</a:t>
            </a:r>
          </a:p>
          <a:p>
            <a:pPr marL="457200" indent="-457200">
              <a:buFont typeface="+mj-lt"/>
              <a:buAutoNum type="arabicPeriod"/>
            </a:pPr>
            <a:r>
              <a:rPr lang="en-GB" sz="2000" dirty="0" err="1"/>
              <a:t>geolocation_state</a:t>
            </a:r>
            <a:r>
              <a:rPr lang="en-GB" sz="2000" dirty="0"/>
              <a:t>: The state which the customer lives in (Brazilian)</a:t>
            </a:r>
          </a:p>
        </p:txBody>
      </p:sp>
    </p:spTree>
    <p:extLst>
      <p:ext uri="{BB962C8B-B14F-4D97-AF65-F5344CB8AC3E}">
        <p14:creationId xmlns:p14="http://schemas.microsoft.com/office/powerpoint/2010/main" val="39913369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3D1D78-7FFF-6C43-B2D1-C4E40598FACA}"/>
              </a:ext>
            </a:extLst>
          </p:cNvPr>
          <p:cNvSpPr>
            <a:spLocks noGrp="1"/>
          </p:cNvSpPr>
          <p:nvPr>
            <p:ph type="body" sz="quarter" idx="14"/>
          </p:nvPr>
        </p:nvSpPr>
        <p:spPr>
          <a:xfrm>
            <a:off x="518399" y="362850"/>
            <a:ext cx="7803349" cy="380867"/>
          </a:xfrm>
        </p:spPr>
        <p:txBody>
          <a:bodyPr/>
          <a:lstStyle/>
          <a:p>
            <a:r>
              <a:rPr lang="en-US" dirty="0">
                <a:solidFill>
                  <a:srgbClr val="00AEEF"/>
                </a:solidFill>
              </a:rPr>
              <a:t>3.5 Dataset</a:t>
            </a:r>
          </a:p>
        </p:txBody>
      </p:sp>
      <p:sp>
        <p:nvSpPr>
          <p:cNvPr id="4" name="TextBox 3">
            <a:extLst>
              <a:ext uri="{FF2B5EF4-FFF2-40B4-BE49-F238E27FC236}">
                <a16:creationId xmlns:a16="http://schemas.microsoft.com/office/drawing/2014/main" id="{4CFE4F62-B9E4-419F-A970-238F282C441F}"/>
              </a:ext>
            </a:extLst>
          </p:cNvPr>
          <p:cNvSpPr txBox="1"/>
          <p:nvPr/>
        </p:nvSpPr>
        <p:spPr>
          <a:xfrm>
            <a:off x="612676" y="875476"/>
            <a:ext cx="7918648" cy="3170099"/>
          </a:xfrm>
          <a:prstGeom prst="rect">
            <a:avLst/>
          </a:prstGeom>
          <a:noFill/>
        </p:spPr>
        <p:txBody>
          <a:bodyPr wrap="square" rtlCol="0">
            <a:spAutoFit/>
          </a:bodyPr>
          <a:lstStyle/>
          <a:p>
            <a:r>
              <a:rPr lang="en-GB" sz="2000" b="1" u="sng" dirty="0" err="1"/>
              <a:t>olist_order_dataset</a:t>
            </a:r>
            <a:endParaRPr lang="en-GB" sz="2000" b="1" u="sng" dirty="0"/>
          </a:p>
          <a:p>
            <a:pPr marL="457200" indent="-457200">
              <a:buFont typeface="+mj-lt"/>
              <a:buAutoNum type="arabicPeriod"/>
            </a:pPr>
            <a:r>
              <a:rPr lang="en-GB" sz="2000" dirty="0" err="1"/>
              <a:t>order_id</a:t>
            </a:r>
            <a:r>
              <a:rPr lang="en-GB" sz="2000" dirty="0"/>
              <a:t>: Unique ID of the order</a:t>
            </a:r>
          </a:p>
          <a:p>
            <a:pPr marL="457200" indent="-457200">
              <a:buFont typeface="+mj-lt"/>
              <a:buAutoNum type="arabicPeriod"/>
            </a:pPr>
            <a:r>
              <a:rPr lang="en-GB" sz="2000" dirty="0" err="1"/>
              <a:t>customer_id</a:t>
            </a:r>
            <a:r>
              <a:rPr lang="en-GB" sz="2000" dirty="0"/>
              <a:t>: An ID unique to each order. This provides access to the unique customer ID in the customer dataset</a:t>
            </a:r>
          </a:p>
          <a:p>
            <a:pPr marL="457200" indent="-457200">
              <a:buFont typeface="+mj-lt"/>
              <a:buAutoNum type="arabicPeriod"/>
            </a:pPr>
            <a:r>
              <a:rPr lang="en-GB" sz="2000" dirty="0" err="1"/>
              <a:t>order_status</a:t>
            </a:r>
            <a:r>
              <a:rPr lang="en-GB" sz="2000" dirty="0"/>
              <a:t>: Delivered, shipped, etc.</a:t>
            </a:r>
          </a:p>
          <a:p>
            <a:pPr marL="457200" indent="-457200">
              <a:buFont typeface="+mj-lt"/>
              <a:buAutoNum type="arabicPeriod"/>
            </a:pPr>
            <a:r>
              <a:rPr lang="en-GB" sz="2000" dirty="0" err="1"/>
              <a:t>order_purchase_timestamp</a:t>
            </a:r>
            <a:r>
              <a:rPr lang="en-GB" sz="2000" dirty="0"/>
              <a:t>: The time of the purchase.</a:t>
            </a:r>
          </a:p>
          <a:p>
            <a:pPr marL="457200" indent="-457200">
              <a:buFont typeface="+mj-lt"/>
              <a:buAutoNum type="arabicPeriod"/>
            </a:pPr>
            <a:r>
              <a:rPr lang="en-GB" sz="2000" dirty="0" err="1"/>
              <a:t>order_approved_at</a:t>
            </a:r>
            <a:r>
              <a:rPr lang="en-GB" sz="2000" dirty="0"/>
              <a:t>: The time the payment was authorised</a:t>
            </a:r>
          </a:p>
          <a:p>
            <a:pPr marL="457200" indent="-457200">
              <a:buFont typeface="+mj-lt"/>
              <a:buAutoNum type="arabicPeriod"/>
            </a:pPr>
            <a:r>
              <a:rPr lang="en-GB" sz="2000" dirty="0" err="1"/>
              <a:t>order_delivered_carrier_date</a:t>
            </a:r>
            <a:r>
              <a:rPr lang="en-GB" sz="2000" dirty="0"/>
              <a:t>: When the order was posted</a:t>
            </a:r>
          </a:p>
          <a:p>
            <a:pPr marL="457200" indent="-457200">
              <a:buFont typeface="+mj-lt"/>
              <a:buAutoNum type="arabicPeriod"/>
            </a:pPr>
            <a:r>
              <a:rPr lang="en-GB" sz="2000" dirty="0" err="1"/>
              <a:t>order_estimated_delivery_date</a:t>
            </a:r>
            <a:r>
              <a:rPr lang="en-GB" sz="2000" dirty="0"/>
              <a:t>: Show the date the customer was advised that the order would be delivered at the time of purchase</a:t>
            </a:r>
          </a:p>
        </p:txBody>
      </p:sp>
    </p:spTree>
    <p:extLst>
      <p:ext uri="{BB962C8B-B14F-4D97-AF65-F5344CB8AC3E}">
        <p14:creationId xmlns:p14="http://schemas.microsoft.com/office/powerpoint/2010/main" val="19253531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3D1D78-7FFF-6C43-B2D1-C4E40598FACA}"/>
              </a:ext>
            </a:extLst>
          </p:cNvPr>
          <p:cNvSpPr>
            <a:spLocks noGrp="1"/>
          </p:cNvSpPr>
          <p:nvPr>
            <p:ph type="body" sz="quarter" idx="14"/>
          </p:nvPr>
        </p:nvSpPr>
        <p:spPr>
          <a:xfrm>
            <a:off x="518399" y="362850"/>
            <a:ext cx="7803349" cy="380867"/>
          </a:xfrm>
        </p:spPr>
        <p:txBody>
          <a:bodyPr/>
          <a:lstStyle/>
          <a:p>
            <a:r>
              <a:rPr lang="en-US" dirty="0">
                <a:solidFill>
                  <a:srgbClr val="00AEEF"/>
                </a:solidFill>
              </a:rPr>
              <a:t>3.5 Dataset</a:t>
            </a:r>
          </a:p>
        </p:txBody>
      </p:sp>
      <p:sp>
        <p:nvSpPr>
          <p:cNvPr id="4" name="TextBox 3">
            <a:extLst>
              <a:ext uri="{FF2B5EF4-FFF2-40B4-BE49-F238E27FC236}">
                <a16:creationId xmlns:a16="http://schemas.microsoft.com/office/drawing/2014/main" id="{4CFE4F62-B9E4-419F-A970-238F282C441F}"/>
              </a:ext>
            </a:extLst>
          </p:cNvPr>
          <p:cNvSpPr txBox="1"/>
          <p:nvPr/>
        </p:nvSpPr>
        <p:spPr>
          <a:xfrm>
            <a:off x="612676" y="875476"/>
            <a:ext cx="7918648" cy="3170099"/>
          </a:xfrm>
          <a:prstGeom prst="rect">
            <a:avLst/>
          </a:prstGeom>
          <a:noFill/>
        </p:spPr>
        <p:txBody>
          <a:bodyPr wrap="square" rtlCol="0">
            <a:spAutoFit/>
          </a:bodyPr>
          <a:lstStyle/>
          <a:p>
            <a:r>
              <a:rPr lang="en-GB" sz="2000" b="1" u="sng" dirty="0" err="1"/>
              <a:t>olist_order_items_dataset</a:t>
            </a:r>
            <a:endParaRPr lang="en-GB" sz="2000" b="1" u="sng" dirty="0"/>
          </a:p>
          <a:p>
            <a:pPr marL="457200" indent="-457200">
              <a:buFont typeface="+mj-lt"/>
              <a:buAutoNum type="arabicPeriod"/>
            </a:pPr>
            <a:r>
              <a:rPr lang="en-GB" sz="2000" dirty="0" err="1"/>
              <a:t>order_id</a:t>
            </a:r>
            <a:r>
              <a:rPr lang="en-GB" sz="2000" dirty="0"/>
              <a:t>: Unique ID of the order</a:t>
            </a:r>
          </a:p>
          <a:p>
            <a:pPr marL="457200" indent="-457200">
              <a:buFont typeface="+mj-lt"/>
              <a:buAutoNum type="arabicPeriod"/>
            </a:pPr>
            <a:r>
              <a:rPr lang="en-GB" sz="2000" dirty="0" err="1"/>
              <a:t>order_item_id</a:t>
            </a:r>
            <a:r>
              <a:rPr lang="en-GB" sz="2000" dirty="0"/>
              <a:t>: Each item purchased in the same order</a:t>
            </a:r>
          </a:p>
          <a:p>
            <a:pPr marL="457200" indent="-457200">
              <a:buFont typeface="+mj-lt"/>
              <a:buAutoNum type="arabicPeriod"/>
            </a:pPr>
            <a:r>
              <a:rPr lang="en-GB" sz="2000" dirty="0" err="1"/>
              <a:t>product_id</a:t>
            </a:r>
            <a:r>
              <a:rPr lang="en-GB" sz="2000" dirty="0"/>
              <a:t>: The unique ID of each product purchased</a:t>
            </a:r>
          </a:p>
          <a:p>
            <a:pPr marL="457200" indent="-457200">
              <a:buFont typeface="+mj-lt"/>
              <a:buAutoNum type="arabicPeriod"/>
            </a:pPr>
            <a:r>
              <a:rPr lang="en-GB" sz="2000" dirty="0" err="1"/>
              <a:t>seller_id</a:t>
            </a:r>
            <a:r>
              <a:rPr lang="en-GB" sz="2000" dirty="0"/>
              <a:t>: The unique ID of the seller</a:t>
            </a:r>
          </a:p>
          <a:p>
            <a:pPr marL="457200" indent="-457200">
              <a:buFont typeface="+mj-lt"/>
              <a:buAutoNum type="arabicPeriod"/>
            </a:pPr>
            <a:r>
              <a:rPr lang="en-GB" sz="2000" dirty="0" err="1"/>
              <a:t>shipping_limit_date</a:t>
            </a:r>
            <a:r>
              <a:rPr lang="en-GB" sz="2000" dirty="0"/>
              <a:t>: The date the seller will send the order to the logistic partner</a:t>
            </a:r>
          </a:p>
          <a:p>
            <a:pPr marL="457200" indent="-457200">
              <a:buFont typeface="+mj-lt"/>
              <a:buAutoNum type="arabicPeriod"/>
            </a:pPr>
            <a:r>
              <a:rPr lang="en-GB" sz="2000" dirty="0"/>
              <a:t>price: Item price</a:t>
            </a:r>
          </a:p>
          <a:p>
            <a:pPr marL="457200" indent="-457200">
              <a:buFont typeface="+mj-lt"/>
              <a:buAutoNum type="arabicPeriod"/>
            </a:pPr>
            <a:r>
              <a:rPr lang="en-GB" sz="2000" dirty="0" err="1"/>
              <a:t>freight_value</a:t>
            </a:r>
            <a:r>
              <a:rPr lang="en-GB" sz="2000" dirty="0"/>
              <a:t>: The item freight value (if an order has multiple items the freight value is split between them)</a:t>
            </a:r>
          </a:p>
        </p:txBody>
      </p:sp>
    </p:spTree>
    <p:extLst>
      <p:ext uri="{BB962C8B-B14F-4D97-AF65-F5344CB8AC3E}">
        <p14:creationId xmlns:p14="http://schemas.microsoft.com/office/powerpoint/2010/main" val="38697951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3D1D78-7FFF-6C43-B2D1-C4E40598FACA}"/>
              </a:ext>
            </a:extLst>
          </p:cNvPr>
          <p:cNvSpPr>
            <a:spLocks noGrp="1"/>
          </p:cNvSpPr>
          <p:nvPr>
            <p:ph type="body" sz="quarter" idx="14"/>
          </p:nvPr>
        </p:nvSpPr>
        <p:spPr>
          <a:xfrm>
            <a:off x="518399" y="362850"/>
            <a:ext cx="7803349" cy="380867"/>
          </a:xfrm>
        </p:spPr>
        <p:txBody>
          <a:bodyPr/>
          <a:lstStyle/>
          <a:p>
            <a:r>
              <a:rPr lang="en-US" dirty="0">
                <a:solidFill>
                  <a:srgbClr val="00AEEF"/>
                </a:solidFill>
              </a:rPr>
              <a:t>3.5 Dataset</a:t>
            </a:r>
          </a:p>
        </p:txBody>
      </p:sp>
      <p:sp>
        <p:nvSpPr>
          <p:cNvPr id="4" name="TextBox 3">
            <a:extLst>
              <a:ext uri="{FF2B5EF4-FFF2-40B4-BE49-F238E27FC236}">
                <a16:creationId xmlns:a16="http://schemas.microsoft.com/office/drawing/2014/main" id="{4CFE4F62-B9E4-419F-A970-238F282C441F}"/>
              </a:ext>
            </a:extLst>
          </p:cNvPr>
          <p:cNvSpPr txBox="1"/>
          <p:nvPr/>
        </p:nvSpPr>
        <p:spPr>
          <a:xfrm>
            <a:off x="612676" y="875476"/>
            <a:ext cx="7918648" cy="2554545"/>
          </a:xfrm>
          <a:prstGeom prst="rect">
            <a:avLst/>
          </a:prstGeom>
          <a:noFill/>
        </p:spPr>
        <p:txBody>
          <a:bodyPr wrap="square" rtlCol="0">
            <a:spAutoFit/>
          </a:bodyPr>
          <a:lstStyle/>
          <a:p>
            <a:r>
              <a:rPr lang="en-GB" sz="2000" b="1" u="sng" dirty="0" err="1"/>
              <a:t>olist_payments_dataset</a:t>
            </a:r>
            <a:endParaRPr lang="en-GB" sz="2000" b="1" u="sng" dirty="0"/>
          </a:p>
          <a:p>
            <a:pPr marL="457200" indent="-457200">
              <a:buFont typeface="+mj-lt"/>
              <a:buAutoNum type="arabicPeriod"/>
            </a:pPr>
            <a:r>
              <a:rPr lang="en-GB" sz="2000" dirty="0" err="1"/>
              <a:t>order_id</a:t>
            </a:r>
            <a:r>
              <a:rPr lang="en-GB" sz="2000" dirty="0"/>
              <a:t>: Unique ID of the order</a:t>
            </a:r>
          </a:p>
          <a:p>
            <a:pPr marL="457200" indent="-457200">
              <a:buFont typeface="+mj-lt"/>
              <a:buAutoNum type="arabicPeriod"/>
            </a:pPr>
            <a:r>
              <a:rPr lang="en-GB" sz="2000" dirty="0" err="1"/>
              <a:t>payments_sequential</a:t>
            </a:r>
            <a:r>
              <a:rPr lang="en-GB" sz="2000" dirty="0"/>
              <a:t>: A customer may pay with more than one method. This is the sequence of payments.</a:t>
            </a:r>
          </a:p>
          <a:p>
            <a:pPr marL="457200" indent="-457200">
              <a:buFont typeface="+mj-lt"/>
              <a:buAutoNum type="arabicPeriod"/>
            </a:pPr>
            <a:r>
              <a:rPr lang="en-GB" sz="2000" dirty="0" err="1"/>
              <a:t>payment_type</a:t>
            </a:r>
            <a:r>
              <a:rPr lang="en-GB" sz="2000" dirty="0"/>
              <a:t>: Method of payment</a:t>
            </a:r>
          </a:p>
          <a:p>
            <a:pPr marL="457200" indent="-457200">
              <a:buFont typeface="+mj-lt"/>
              <a:buAutoNum type="arabicPeriod"/>
            </a:pPr>
            <a:r>
              <a:rPr lang="en-GB" sz="2000" dirty="0" err="1"/>
              <a:t>payment_installments</a:t>
            </a:r>
            <a:r>
              <a:rPr lang="en-GB" sz="2000" dirty="0"/>
              <a:t>: If the payment is in instalments (multiple payments over time) this is the number of instalments.</a:t>
            </a:r>
          </a:p>
          <a:p>
            <a:pPr marL="457200" indent="-457200">
              <a:buFont typeface="+mj-lt"/>
              <a:buAutoNum type="arabicPeriod"/>
            </a:pPr>
            <a:r>
              <a:rPr lang="en-GB" sz="2000" dirty="0" err="1"/>
              <a:t>payment_value</a:t>
            </a:r>
            <a:r>
              <a:rPr lang="en-GB" sz="2000" dirty="0"/>
              <a:t>: Transaction value</a:t>
            </a:r>
          </a:p>
        </p:txBody>
      </p:sp>
    </p:spTree>
    <p:extLst>
      <p:ext uri="{BB962C8B-B14F-4D97-AF65-F5344CB8AC3E}">
        <p14:creationId xmlns:p14="http://schemas.microsoft.com/office/powerpoint/2010/main" val="3354322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1911FBE5-1538-46CA-815E-067BEFA31B21}"/>
              </a:ext>
            </a:extLst>
          </p:cNvPr>
          <p:cNvPicPr>
            <a:picLocks noChangeAspect="1"/>
          </p:cNvPicPr>
          <p:nvPr/>
        </p:nvPicPr>
        <p:blipFill>
          <a:blip r:embed="rId3"/>
          <a:stretch>
            <a:fillRect/>
          </a:stretch>
        </p:blipFill>
        <p:spPr>
          <a:xfrm>
            <a:off x="3715716" y="251305"/>
            <a:ext cx="1712567" cy="4163146"/>
          </a:xfrm>
          <a:prstGeom prst="rect">
            <a:avLst/>
          </a:prstGeom>
        </p:spPr>
      </p:pic>
      <p:sp>
        <p:nvSpPr>
          <p:cNvPr id="3" name="Text Placeholder 2">
            <a:extLst>
              <a:ext uri="{FF2B5EF4-FFF2-40B4-BE49-F238E27FC236}">
                <a16:creationId xmlns:a16="http://schemas.microsoft.com/office/drawing/2014/main" id="{013D1D78-7FFF-6C43-B2D1-C4E40598FACA}"/>
              </a:ext>
            </a:extLst>
          </p:cNvPr>
          <p:cNvSpPr>
            <a:spLocks noGrp="1"/>
          </p:cNvSpPr>
          <p:nvPr>
            <p:ph type="body" sz="quarter" idx="14"/>
          </p:nvPr>
        </p:nvSpPr>
        <p:spPr/>
        <p:txBody>
          <a:bodyPr/>
          <a:lstStyle/>
          <a:p>
            <a:r>
              <a:rPr lang="en-US" dirty="0">
                <a:solidFill>
                  <a:srgbClr val="00AEEF"/>
                </a:solidFill>
              </a:rPr>
              <a:t>1.1 A Data Supply Chain</a:t>
            </a:r>
          </a:p>
        </p:txBody>
      </p:sp>
      <p:cxnSp>
        <p:nvCxnSpPr>
          <p:cNvPr id="18" name="Straight Connector 17">
            <a:extLst>
              <a:ext uri="{FF2B5EF4-FFF2-40B4-BE49-F238E27FC236}">
                <a16:creationId xmlns:a16="http://schemas.microsoft.com/office/drawing/2014/main" id="{9E58E4F9-7894-4512-9E4F-38F523813C4C}"/>
              </a:ext>
            </a:extLst>
          </p:cNvPr>
          <p:cNvCxnSpPr/>
          <p:nvPr/>
        </p:nvCxnSpPr>
        <p:spPr bwMode="auto">
          <a:xfrm>
            <a:off x="1631152" y="1788707"/>
            <a:ext cx="1816489" cy="0"/>
          </a:xfrm>
          <a:prstGeom prst="line">
            <a:avLst/>
          </a:prstGeom>
          <a:solidFill>
            <a:schemeClr val="accent1"/>
          </a:solidFill>
          <a:ln w="76200" cap="flat" cmpd="sng" algn="ctr">
            <a:solidFill>
              <a:srgbClr val="0F228B"/>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9" name="Straight Connector 18">
            <a:extLst>
              <a:ext uri="{FF2B5EF4-FFF2-40B4-BE49-F238E27FC236}">
                <a16:creationId xmlns:a16="http://schemas.microsoft.com/office/drawing/2014/main" id="{89598D38-56E4-4145-B25C-AA6205D77400}"/>
              </a:ext>
            </a:extLst>
          </p:cNvPr>
          <p:cNvCxnSpPr/>
          <p:nvPr/>
        </p:nvCxnSpPr>
        <p:spPr bwMode="auto">
          <a:xfrm>
            <a:off x="1631152" y="2855182"/>
            <a:ext cx="1816489" cy="0"/>
          </a:xfrm>
          <a:prstGeom prst="line">
            <a:avLst/>
          </a:prstGeom>
          <a:solidFill>
            <a:schemeClr val="accent1"/>
          </a:solidFill>
          <a:ln w="76200" cap="flat" cmpd="sng" algn="ctr">
            <a:solidFill>
              <a:srgbClr val="0F228B"/>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 name="Straight Connector 19">
            <a:extLst>
              <a:ext uri="{FF2B5EF4-FFF2-40B4-BE49-F238E27FC236}">
                <a16:creationId xmlns:a16="http://schemas.microsoft.com/office/drawing/2014/main" id="{43FFE86F-420D-4EB8-B33B-EAF2CA2CB2A6}"/>
              </a:ext>
            </a:extLst>
          </p:cNvPr>
          <p:cNvCxnSpPr/>
          <p:nvPr/>
        </p:nvCxnSpPr>
        <p:spPr bwMode="auto">
          <a:xfrm>
            <a:off x="1631152" y="3984929"/>
            <a:ext cx="1816489" cy="0"/>
          </a:xfrm>
          <a:prstGeom prst="line">
            <a:avLst/>
          </a:prstGeom>
          <a:solidFill>
            <a:schemeClr val="accent1"/>
          </a:solidFill>
          <a:ln w="76200" cap="flat" cmpd="sng" algn="ctr">
            <a:solidFill>
              <a:srgbClr val="0F228B"/>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 name="TextBox 20">
            <a:extLst>
              <a:ext uri="{FF2B5EF4-FFF2-40B4-BE49-F238E27FC236}">
                <a16:creationId xmlns:a16="http://schemas.microsoft.com/office/drawing/2014/main" id="{1C0B7E39-58EE-43A8-9382-A65B53BF1790}"/>
              </a:ext>
            </a:extLst>
          </p:cNvPr>
          <p:cNvSpPr txBox="1"/>
          <p:nvPr/>
        </p:nvSpPr>
        <p:spPr>
          <a:xfrm>
            <a:off x="1351738" y="1090214"/>
            <a:ext cx="2382383" cy="646331"/>
          </a:xfrm>
          <a:prstGeom prst="rect">
            <a:avLst/>
          </a:prstGeom>
          <a:noFill/>
        </p:spPr>
        <p:txBody>
          <a:bodyPr wrap="square" rtlCol="0">
            <a:spAutoFit/>
          </a:bodyPr>
          <a:lstStyle/>
          <a:p>
            <a:pPr algn="ctr"/>
            <a:r>
              <a:rPr lang="en-GB" sz="1800" b="1" dirty="0"/>
              <a:t>Data Processing, Engineering &amp; Storage</a:t>
            </a:r>
          </a:p>
        </p:txBody>
      </p:sp>
      <p:sp>
        <p:nvSpPr>
          <p:cNvPr id="22" name="TextBox 21">
            <a:extLst>
              <a:ext uri="{FF2B5EF4-FFF2-40B4-BE49-F238E27FC236}">
                <a16:creationId xmlns:a16="http://schemas.microsoft.com/office/drawing/2014/main" id="{A1A95472-18F8-4FB3-86CB-F3C98E3E53EF}"/>
              </a:ext>
            </a:extLst>
          </p:cNvPr>
          <p:cNvSpPr txBox="1"/>
          <p:nvPr/>
        </p:nvSpPr>
        <p:spPr>
          <a:xfrm>
            <a:off x="1351738" y="2153010"/>
            <a:ext cx="2382383" cy="646331"/>
          </a:xfrm>
          <a:prstGeom prst="rect">
            <a:avLst/>
          </a:prstGeom>
          <a:noFill/>
        </p:spPr>
        <p:txBody>
          <a:bodyPr wrap="square" rtlCol="0">
            <a:spAutoFit/>
          </a:bodyPr>
          <a:lstStyle/>
          <a:p>
            <a:pPr algn="ctr"/>
            <a:r>
              <a:rPr lang="en-GB" sz="1800" b="1" dirty="0"/>
              <a:t>Data Analytics and Modelling</a:t>
            </a:r>
          </a:p>
        </p:txBody>
      </p:sp>
      <p:sp>
        <p:nvSpPr>
          <p:cNvPr id="23" name="TextBox 22">
            <a:extLst>
              <a:ext uri="{FF2B5EF4-FFF2-40B4-BE49-F238E27FC236}">
                <a16:creationId xmlns:a16="http://schemas.microsoft.com/office/drawing/2014/main" id="{7E44FC48-1123-42BB-A2AB-BDBD84F517BA}"/>
              </a:ext>
            </a:extLst>
          </p:cNvPr>
          <p:cNvSpPr txBox="1"/>
          <p:nvPr/>
        </p:nvSpPr>
        <p:spPr>
          <a:xfrm>
            <a:off x="1351738" y="3283730"/>
            <a:ext cx="2382383" cy="646331"/>
          </a:xfrm>
          <a:prstGeom prst="rect">
            <a:avLst/>
          </a:prstGeom>
          <a:noFill/>
        </p:spPr>
        <p:txBody>
          <a:bodyPr wrap="square" rtlCol="0">
            <a:spAutoFit/>
          </a:bodyPr>
          <a:lstStyle/>
          <a:p>
            <a:pPr algn="ctr"/>
            <a:r>
              <a:rPr lang="en-GB" sz="1800" b="1" dirty="0"/>
              <a:t>Implementation / Decision Making</a:t>
            </a:r>
          </a:p>
        </p:txBody>
      </p:sp>
      <p:pic>
        <p:nvPicPr>
          <p:cNvPr id="3074" name="Picture 2" descr="Software application Generic Detailed Outline icon | Freepik">
            <a:extLst>
              <a:ext uri="{FF2B5EF4-FFF2-40B4-BE49-F238E27FC236}">
                <a16:creationId xmlns:a16="http://schemas.microsoft.com/office/drawing/2014/main" id="{40BC055E-C30F-4DD2-B144-318019A2B2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2084" y="3006067"/>
            <a:ext cx="1300300" cy="13003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lgebra - Free education icons">
            <a:extLst>
              <a:ext uri="{FF2B5EF4-FFF2-40B4-BE49-F238E27FC236}">
                <a16:creationId xmlns:a16="http://schemas.microsoft.com/office/drawing/2014/main" id="{B1F03D44-B3B2-49C6-AFDE-8BFF835896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2084" y="1670722"/>
            <a:ext cx="1300300" cy="13003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Data Icon SVG Vector &amp; PNG Free Download | UXWing">
            <a:extLst>
              <a:ext uri="{FF2B5EF4-FFF2-40B4-BE49-F238E27FC236}">
                <a16:creationId xmlns:a16="http://schemas.microsoft.com/office/drawing/2014/main" id="{DC8D80D8-FEFA-404E-9D56-8F40EE5522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22557" y="428703"/>
            <a:ext cx="1039353" cy="1247223"/>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96AD9A61-BCF9-4173-8FDC-AD5E6C745D86}"/>
              </a:ext>
            </a:extLst>
          </p:cNvPr>
          <p:cNvSpPr/>
          <p:nvPr/>
        </p:nvSpPr>
        <p:spPr>
          <a:xfrm>
            <a:off x="678780" y="1235623"/>
            <a:ext cx="627681" cy="333948"/>
          </a:xfrm>
          <a:prstGeom prst="rightArrow">
            <a:avLst/>
          </a:prstGeom>
          <a:solidFill>
            <a:srgbClr val="508E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Arrow: Left-Right 3">
            <a:extLst>
              <a:ext uri="{FF2B5EF4-FFF2-40B4-BE49-F238E27FC236}">
                <a16:creationId xmlns:a16="http://schemas.microsoft.com/office/drawing/2014/main" id="{E4AF9D70-7585-47F8-9386-521E9FFB3C67}"/>
              </a:ext>
            </a:extLst>
          </p:cNvPr>
          <p:cNvSpPr/>
          <p:nvPr/>
        </p:nvSpPr>
        <p:spPr>
          <a:xfrm rot="5400000">
            <a:off x="5893167" y="2127082"/>
            <a:ext cx="3858332" cy="34958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267328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3D1D78-7FFF-6C43-B2D1-C4E40598FACA}"/>
              </a:ext>
            </a:extLst>
          </p:cNvPr>
          <p:cNvSpPr>
            <a:spLocks noGrp="1"/>
          </p:cNvSpPr>
          <p:nvPr>
            <p:ph type="body" sz="quarter" idx="14"/>
          </p:nvPr>
        </p:nvSpPr>
        <p:spPr>
          <a:xfrm>
            <a:off x="518399" y="362850"/>
            <a:ext cx="7803349" cy="380867"/>
          </a:xfrm>
        </p:spPr>
        <p:txBody>
          <a:bodyPr/>
          <a:lstStyle/>
          <a:p>
            <a:r>
              <a:rPr lang="en-US" dirty="0">
                <a:solidFill>
                  <a:srgbClr val="00AEEF"/>
                </a:solidFill>
              </a:rPr>
              <a:t>3.5 Dataset</a:t>
            </a:r>
          </a:p>
        </p:txBody>
      </p:sp>
      <p:sp>
        <p:nvSpPr>
          <p:cNvPr id="4" name="TextBox 3">
            <a:extLst>
              <a:ext uri="{FF2B5EF4-FFF2-40B4-BE49-F238E27FC236}">
                <a16:creationId xmlns:a16="http://schemas.microsoft.com/office/drawing/2014/main" id="{4CFE4F62-B9E4-419F-A970-238F282C441F}"/>
              </a:ext>
            </a:extLst>
          </p:cNvPr>
          <p:cNvSpPr txBox="1"/>
          <p:nvPr/>
        </p:nvSpPr>
        <p:spPr>
          <a:xfrm>
            <a:off x="612676" y="875476"/>
            <a:ext cx="7918648" cy="3477875"/>
          </a:xfrm>
          <a:prstGeom prst="rect">
            <a:avLst/>
          </a:prstGeom>
          <a:noFill/>
        </p:spPr>
        <p:txBody>
          <a:bodyPr wrap="square" rtlCol="0">
            <a:spAutoFit/>
          </a:bodyPr>
          <a:lstStyle/>
          <a:p>
            <a:r>
              <a:rPr lang="en-GB" sz="2000" b="1" u="sng" dirty="0" err="1"/>
              <a:t>olist_product_dataset</a:t>
            </a:r>
            <a:endParaRPr lang="en-GB" sz="2000" b="1" u="sng" dirty="0"/>
          </a:p>
          <a:p>
            <a:pPr marL="457200" indent="-457200">
              <a:buFont typeface="+mj-lt"/>
              <a:buAutoNum type="arabicPeriod"/>
            </a:pPr>
            <a:r>
              <a:rPr lang="en-GB" sz="2000" dirty="0" err="1"/>
              <a:t>product_id</a:t>
            </a:r>
            <a:r>
              <a:rPr lang="en-GB" sz="2000" dirty="0"/>
              <a:t>: Unique ID of the product</a:t>
            </a:r>
          </a:p>
          <a:p>
            <a:pPr marL="457200" indent="-457200">
              <a:buFont typeface="+mj-lt"/>
              <a:buAutoNum type="arabicPeriod"/>
            </a:pPr>
            <a:r>
              <a:rPr lang="en-GB" sz="2000" dirty="0" err="1"/>
              <a:t>product_category_name</a:t>
            </a:r>
            <a:r>
              <a:rPr lang="en-GB" sz="2000" dirty="0"/>
              <a:t>: Name of the product category</a:t>
            </a:r>
          </a:p>
          <a:p>
            <a:pPr marL="457200" indent="-457200">
              <a:buFont typeface="+mj-lt"/>
              <a:buAutoNum type="arabicPeriod"/>
            </a:pPr>
            <a:r>
              <a:rPr lang="en-GB" sz="2000" dirty="0" err="1"/>
              <a:t>product_name_lenght</a:t>
            </a:r>
            <a:r>
              <a:rPr lang="en-GB" sz="2000" dirty="0"/>
              <a:t>: Number of characters extracted from the product name</a:t>
            </a:r>
          </a:p>
          <a:p>
            <a:pPr marL="457200" indent="-457200">
              <a:buFont typeface="+mj-lt"/>
              <a:buAutoNum type="arabicPeriod"/>
            </a:pPr>
            <a:r>
              <a:rPr lang="en-GB" sz="2000" dirty="0" err="1"/>
              <a:t>product_description_lenght</a:t>
            </a:r>
            <a:r>
              <a:rPr lang="en-GB" sz="2000" dirty="0"/>
              <a:t>: Number of characters extracted from the product description </a:t>
            </a:r>
          </a:p>
          <a:p>
            <a:pPr marL="457200" indent="-457200">
              <a:buFont typeface="+mj-lt"/>
              <a:buAutoNum type="arabicPeriod"/>
            </a:pPr>
            <a:r>
              <a:rPr lang="en-GB" sz="2000" dirty="0" err="1"/>
              <a:t>product_photos_qty</a:t>
            </a:r>
            <a:r>
              <a:rPr lang="en-GB" sz="2000" dirty="0"/>
              <a:t>: Number of product photos online</a:t>
            </a:r>
          </a:p>
          <a:p>
            <a:pPr marL="457200" indent="-457200">
              <a:buFont typeface="+mj-lt"/>
              <a:buAutoNum type="arabicPeriod"/>
            </a:pPr>
            <a:r>
              <a:rPr lang="en-GB" sz="2000" dirty="0" err="1"/>
              <a:t>product_weight_g</a:t>
            </a:r>
            <a:r>
              <a:rPr lang="en-GB" sz="2000" dirty="0"/>
              <a:t>: Product weight in grams</a:t>
            </a:r>
          </a:p>
          <a:p>
            <a:pPr marL="457200" indent="-457200">
              <a:buFont typeface="+mj-lt"/>
              <a:buAutoNum type="arabicPeriod"/>
            </a:pPr>
            <a:r>
              <a:rPr lang="en-GB" sz="2000" dirty="0" err="1"/>
              <a:t>product_length_cm</a:t>
            </a:r>
            <a:r>
              <a:rPr lang="en-GB" sz="2000" dirty="0"/>
              <a:t>: Product length in centimetres</a:t>
            </a:r>
          </a:p>
          <a:p>
            <a:pPr marL="457200" indent="-457200">
              <a:buFont typeface="+mj-lt"/>
              <a:buAutoNum type="arabicPeriod"/>
            </a:pPr>
            <a:r>
              <a:rPr lang="en-GB" sz="2000" dirty="0" err="1"/>
              <a:t>product_width_cm</a:t>
            </a:r>
            <a:r>
              <a:rPr lang="en-GB" sz="2000" dirty="0"/>
              <a:t>: Product width in centimetres</a:t>
            </a:r>
          </a:p>
        </p:txBody>
      </p:sp>
    </p:spTree>
    <p:extLst>
      <p:ext uri="{BB962C8B-B14F-4D97-AF65-F5344CB8AC3E}">
        <p14:creationId xmlns:p14="http://schemas.microsoft.com/office/powerpoint/2010/main" val="30931818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3D1D78-7FFF-6C43-B2D1-C4E40598FACA}"/>
              </a:ext>
            </a:extLst>
          </p:cNvPr>
          <p:cNvSpPr>
            <a:spLocks noGrp="1"/>
          </p:cNvSpPr>
          <p:nvPr>
            <p:ph type="body" sz="quarter" idx="14"/>
          </p:nvPr>
        </p:nvSpPr>
        <p:spPr>
          <a:xfrm>
            <a:off x="518399" y="362850"/>
            <a:ext cx="7803349" cy="380867"/>
          </a:xfrm>
        </p:spPr>
        <p:txBody>
          <a:bodyPr/>
          <a:lstStyle/>
          <a:p>
            <a:r>
              <a:rPr lang="en-US" dirty="0">
                <a:solidFill>
                  <a:srgbClr val="00AEEF"/>
                </a:solidFill>
              </a:rPr>
              <a:t>3.5 Dataset</a:t>
            </a:r>
          </a:p>
        </p:txBody>
      </p:sp>
      <p:sp>
        <p:nvSpPr>
          <p:cNvPr id="4" name="TextBox 3">
            <a:extLst>
              <a:ext uri="{FF2B5EF4-FFF2-40B4-BE49-F238E27FC236}">
                <a16:creationId xmlns:a16="http://schemas.microsoft.com/office/drawing/2014/main" id="{4CFE4F62-B9E4-419F-A970-238F282C441F}"/>
              </a:ext>
            </a:extLst>
          </p:cNvPr>
          <p:cNvSpPr txBox="1"/>
          <p:nvPr/>
        </p:nvSpPr>
        <p:spPr>
          <a:xfrm>
            <a:off x="612676" y="875476"/>
            <a:ext cx="7918648" cy="1938992"/>
          </a:xfrm>
          <a:prstGeom prst="rect">
            <a:avLst/>
          </a:prstGeom>
          <a:noFill/>
        </p:spPr>
        <p:txBody>
          <a:bodyPr wrap="square" rtlCol="0">
            <a:spAutoFit/>
          </a:bodyPr>
          <a:lstStyle/>
          <a:p>
            <a:r>
              <a:rPr lang="en-GB" sz="2000" b="1" u="sng" dirty="0" err="1"/>
              <a:t>olist_sellers_dataset</a:t>
            </a:r>
            <a:endParaRPr lang="en-GB" sz="2000" b="1" u="sng" dirty="0"/>
          </a:p>
          <a:p>
            <a:pPr marL="457200" indent="-457200">
              <a:buFont typeface="+mj-lt"/>
              <a:buAutoNum type="arabicPeriod"/>
            </a:pPr>
            <a:r>
              <a:rPr lang="en-GB" sz="2000" dirty="0" err="1"/>
              <a:t>seller_id</a:t>
            </a:r>
            <a:r>
              <a:rPr lang="en-GB" sz="2000" dirty="0"/>
              <a:t>: Unique ID of the seller</a:t>
            </a:r>
          </a:p>
          <a:p>
            <a:pPr marL="457200" indent="-457200">
              <a:buFont typeface="+mj-lt"/>
              <a:buAutoNum type="arabicPeriod"/>
            </a:pPr>
            <a:r>
              <a:rPr lang="en-GB" sz="2000" dirty="0" err="1"/>
              <a:t>seller_zip_code_prefix</a:t>
            </a:r>
            <a:r>
              <a:rPr lang="en-GB" sz="2000" dirty="0"/>
              <a:t>: The first five digits of the seller’s zip code (post code)</a:t>
            </a:r>
          </a:p>
          <a:p>
            <a:pPr marL="457200" indent="-457200">
              <a:buFont typeface="+mj-lt"/>
              <a:buAutoNum type="arabicPeriod"/>
            </a:pPr>
            <a:r>
              <a:rPr lang="en-GB" sz="2000" dirty="0" err="1"/>
              <a:t>seller_city</a:t>
            </a:r>
            <a:r>
              <a:rPr lang="en-GB" sz="2000" dirty="0"/>
              <a:t>: City where the seller is based</a:t>
            </a:r>
          </a:p>
          <a:p>
            <a:pPr marL="457200" indent="-457200">
              <a:buFont typeface="+mj-lt"/>
              <a:buAutoNum type="arabicPeriod"/>
            </a:pPr>
            <a:r>
              <a:rPr lang="en-GB" sz="2000" dirty="0" err="1"/>
              <a:t>seller_state</a:t>
            </a:r>
            <a:r>
              <a:rPr lang="en-GB" sz="2000" dirty="0"/>
              <a:t>: State where the seller is based</a:t>
            </a:r>
          </a:p>
        </p:txBody>
      </p:sp>
    </p:spTree>
    <p:extLst>
      <p:ext uri="{BB962C8B-B14F-4D97-AF65-F5344CB8AC3E}">
        <p14:creationId xmlns:p14="http://schemas.microsoft.com/office/powerpoint/2010/main" val="8747737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3D1D78-7FFF-6C43-B2D1-C4E40598FACA}"/>
              </a:ext>
            </a:extLst>
          </p:cNvPr>
          <p:cNvSpPr>
            <a:spLocks noGrp="1"/>
          </p:cNvSpPr>
          <p:nvPr>
            <p:ph type="body" sz="quarter" idx="14"/>
          </p:nvPr>
        </p:nvSpPr>
        <p:spPr>
          <a:xfrm>
            <a:off x="518399" y="362850"/>
            <a:ext cx="7803349" cy="380867"/>
          </a:xfrm>
        </p:spPr>
        <p:txBody>
          <a:bodyPr/>
          <a:lstStyle/>
          <a:p>
            <a:r>
              <a:rPr lang="en-US" dirty="0">
                <a:solidFill>
                  <a:srgbClr val="00AEEF"/>
                </a:solidFill>
              </a:rPr>
              <a:t>3.5 Dataset</a:t>
            </a:r>
          </a:p>
        </p:txBody>
      </p:sp>
      <p:sp>
        <p:nvSpPr>
          <p:cNvPr id="4" name="TextBox 3">
            <a:extLst>
              <a:ext uri="{FF2B5EF4-FFF2-40B4-BE49-F238E27FC236}">
                <a16:creationId xmlns:a16="http://schemas.microsoft.com/office/drawing/2014/main" id="{4CFE4F62-B9E4-419F-A970-238F282C441F}"/>
              </a:ext>
            </a:extLst>
          </p:cNvPr>
          <p:cNvSpPr txBox="1"/>
          <p:nvPr/>
        </p:nvSpPr>
        <p:spPr>
          <a:xfrm>
            <a:off x="612676" y="875476"/>
            <a:ext cx="7918648" cy="2246769"/>
          </a:xfrm>
          <a:prstGeom prst="rect">
            <a:avLst/>
          </a:prstGeom>
          <a:noFill/>
        </p:spPr>
        <p:txBody>
          <a:bodyPr wrap="square" rtlCol="0">
            <a:spAutoFit/>
          </a:bodyPr>
          <a:lstStyle/>
          <a:p>
            <a:r>
              <a:rPr lang="en-GB" sz="2000" b="1" u="sng" dirty="0"/>
              <a:t>WARNINGS!!!!!</a:t>
            </a:r>
          </a:p>
          <a:p>
            <a:pPr marL="457200" indent="-457200">
              <a:buFont typeface="+mj-lt"/>
              <a:buAutoNum type="arabicPeriod"/>
            </a:pPr>
            <a:r>
              <a:rPr lang="en-GB" sz="2000" dirty="0"/>
              <a:t>The </a:t>
            </a:r>
            <a:r>
              <a:rPr lang="en-GB" sz="2000" i="1" dirty="0" err="1"/>
              <a:t>customer_id</a:t>
            </a:r>
            <a:r>
              <a:rPr lang="en-GB" sz="2000" dirty="0"/>
              <a:t> is not unique – </a:t>
            </a:r>
            <a:r>
              <a:rPr lang="en-GB" sz="2000" i="1" dirty="0" err="1"/>
              <a:t>customer_unique_id</a:t>
            </a:r>
            <a:r>
              <a:rPr lang="en-GB" sz="2000" dirty="0"/>
              <a:t> is. Each customer can have multiple </a:t>
            </a:r>
            <a:r>
              <a:rPr lang="en-GB" sz="2000" i="1" dirty="0" err="1"/>
              <a:t>customer_id</a:t>
            </a:r>
            <a:r>
              <a:rPr lang="en-GB" sz="2000" i="1" dirty="0"/>
              <a:t> </a:t>
            </a:r>
            <a:r>
              <a:rPr lang="en-GB" sz="2000" dirty="0"/>
              <a:t>records (1x per transaction)</a:t>
            </a:r>
          </a:p>
          <a:p>
            <a:pPr marL="457200" indent="-457200">
              <a:buFont typeface="+mj-lt"/>
              <a:buAutoNum type="arabicPeriod"/>
            </a:pPr>
            <a:r>
              <a:rPr lang="en-GB" sz="2000" dirty="0"/>
              <a:t>An order may have multiple items</a:t>
            </a:r>
          </a:p>
          <a:p>
            <a:pPr marL="457200" indent="-457200">
              <a:buFont typeface="+mj-lt"/>
              <a:buAutoNum type="arabicPeriod"/>
            </a:pPr>
            <a:r>
              <a:rPr lang="en-GB" sz="2000" dirty="0"/>
              <a:t>Each item may be fulfilled by different sellers</a:t>
            </a:r>
          </a:p>
          <a:p>
            <a:pPr marL="457200" indent="-457200">
              <a:buFont typeface="+mj-lt"/>
              <a:buAutoNum type="arabicPeriod"/>
            </a:pPr>
            <a:r>
              <a:rPr lang="en-GB" sz="2000" dirty="0"/>
              <a:t>All text identifying stores and partners have been replaced with Game of Thrones great houses</a:t>
            </a:r>
          </a:p>
        </p:txBody>
      </p:sp>
    </p:spTree>
    <p:extLst>
      <p:ext uri="{BB962C8B-B14F-4D97-AF65-F5344CB8AC3E}">
        <p14:creationId xmlns:p14="http://schemas.microsoft.com/office/powerpoint/2010/main" val="140457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3D1D78-7FFF-6C43-B2D1-C4E40598FACA}"/>
              </a:ext>
            </a:extLst>
          </p:cNvPr>
          <p:cNvSpPr>
            <a:spLocks noGrp="1"/>
          </p:cNvSpPr>
          <p:nvPr>
            <p:ph type="body" sz="quarter" idx="14"/>
          </p:nvPr>
        </p:nvSpPr>
        <p:spPr>
          <a:xfrm>
            <a:off x="518399" y="362850"/>
            <a:ext cx="6599447" cy="380867"/>
          </a:xfrm>
        </p:spPr>
        <p:txBody>
          <a:bodyPr/>
          <a:lstStyle/>
          <a:p>
            <a:r>
              <a:rPr lang="en-US" dirty="0">
                <a:solidFill>
                  <a:srgbClr val="00AEEF"/>
                </a:solidFill>
              </a:rPr>
              <a:t>1.2 From Data to Features</a:t>
            </a:r>
          </a:p>
        </p:txBody>
      </p:sp>
      <p:sp>
        <p:nvSpPr>
          <p:cNvPr id="5" name="TextBox 4">
            <a:extLst>
              <a:ext uri="{FF2B5EF4-FFF2-40B4-BE49-F238E27FC236}">
                <a16:creationId xmlns:a16="http://schemas.microsoft.com/office/drawing/2014/main" id="{1788F4FD-912C-4D87-817C-DF7A2F2B31C3}"/>
              </a:ext>
            </a:extLst>
          </p:cNvPr>
          <p:cNvSpPr txBox="1"/>
          <p:nvPr/>
        </p:nvSpPr>
        <p:spPr>
          <a:xfrm>
            <a:off x="667265" y="925145"/>
            <a:ext cx="7624119" cy="3293209"/>
          </a:xfrm>
          <a:prstGeom prst="rect">
            <a:avLst/>
          </a:prstGeom>
          <a:noFill/>
        </p:spPr>
        <p:txBody>
          <a:bodyPr wrap="square">
            <a:spAutoFit/>
          </a:bodyPr>
          <a:lstStyle/>
          <a:p>
            <a:r>
              <a:rPr lang="en-GB" sz="2600" i="1" dirty="0"/>
              <a:t>“Feature engineering is the process of transforming raw data into relevant information for use by machine learning models. […] Because model performance largely rests on the quality of data used during training, feature engineering is a crucial </a:t>
            </a:r>
            <a:r>
              <a:rPr lang="en-GB" sz="2600" i="1" dirty="0" err="1"/>
              <a:t>preprocessing</a:t>
            </a:r>
            <a:r>
              <a:rPr lang="en-GB" sz="2600" i="1" dirty="0"/>
              <a:t> technique that requires selecting the most relevant aspects of raw training data for both the predictive task and model type under consideration”</a:t>
            </a:r>
          </a:p>
        </p:txBody>
      </p:sp>
      <p:sp>
        <p:nvSpPr>
          <p:cNvPr id="6" name="TextBox 5">
            <a:extLst>
              <a:ext uri="{FF2B5EF4-FFF2-40B4-BE49-F238E27FC236}">
                <a16:creationId xmlns:a16="http://schemas.microsoft.com/office/drawing/2014/main" id="{2D8EB896-37CE-4B0D-BE84-C9043291865B}"/>
              </a:ext>
            </a:extLst>
          </p:cNvPr>
          <p:cNvSpPr txBox="1"/>
          <p:nvPr/>
        </p:nvSpPr>
        <p:spPr>
          <a:xfrm>
            <a:off x="2119186" y="4627610"/>
            <a:ext cx="5270157" cy="507831"/>
          </a:xfrm>
          <a:prstGeom prst="rect">
            <a:avLst/>
          </a:prstGeom>
          <a:noFill/>
        </p:spPr>
        <p:txBody>
          <a:bodyPr wrap="square" rtlCol="0">
            <a:spAutoFit/>
          </a:bodyPr>
          <a:lstStyle/>
          <a:p>
            <a:pPr algn="ctr"/>
            <a:r>
              <a:rPr lang="en-GB" dirty="0" err="1">
                <a:solidFill>
                  <a:schemeClr val="bg1"/>
                </a:solidFill>
              </a:rPr>
              <a:t>Murel</a:t>
            </a:r>
            <a:r>
              <a:rPr lang="en-GB" dirty="0">
                <a:solidFill>
                  <a:schemeClr val="bg1"/>
                </a:solidFill>
              </a:rPr>
              <a:t> J (2024). What is Feature Engineering? </a:t>
            </a:r>
            <a:r>
              <a:rPr lang="en-GB" dirty="0">
                <a:solidFill>
                  <a:schemeClr val="bg1"/>
                </a:solidFill>
                <a:hlinkClick r:id="rId3">
                  <a:extLst>
                    <a:ext uri="{A12FA001-AC4F-418D-AE19-62706E023703}">
                      <ahyp:hlinkClr xmlns:ahyp="http://schemas.microsoft.com/office/drawing/2018/hyperlinkcolor" val="tx"/>
                    </a:ext>
                  </a:extLst>
                </a:hlinkClick>
              </a:rPr>
              <a:t>https://www.ibm.com/topics/feature-engineering</a:t>
            </a:r>
            <a:r>
              <a:rPr lang="en-GB" dirty="0">
                <a:solidFill>
                  <a:schemeClr val="bg1"/>
                </a:solidFill>
              </a:rPr>
              <a:t> </a:t>
            </a:r>
          </a:p>
        </p:txBody>
      </p:sp>
    </p:spTree>
    <p:extLst>
      <p:ext uri="{BB962C8B-B14F-4D97-AF65-F5344CB8AC3E}">
        <p14:creationId xmlns:p14="http://schemas.microsoft.com/office/powerpoint/2010/main" val="16152652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3D1D78-7FFF-6C43-B2D1-C4E40598FACA}"/>
              </a:ext>
            </a:extLst>
          </p:cNvPr>
          <p:cNvSpPr>
            <a:spLocks noGrp="1"/>
          </p:cNvSpPr>
          <p:nvPr>
            <p:ph type="body" sz="quarter" idx="14"/>
          </p:nvPr>
        </p:nvSpPr>
        <p:spPr>
          <a:xfrm>
            <a:off x="518399" y="362850"/>
            <a:ext cx="6599447" cy="380867"/>
          </a:xfrm>
        </p:spPr>
        <p:txBody>
          <a:bodyPr/>
          <a:lstStyle/>
          <a:p>
            <a:r>
              <a:rPr lang="en-US" dirty="0">
                <a:solidFill>
                  <a:srgbClr val="00AEEF"/>
                </a:solidFill>
              </a:rPr>
              <a:t>1.</a:t>
            </a:r>
            <a:r>
              <a:rPr lang="en-GB" dirty="0">
                <a:solidFill>
                  <a:srgbClr val="00AEEF"/>
                </a:solidFill>
              </a:rPr>
              <a:t>3 ANNOUNCEMENT!</a:t>
            </a:r>
          </a:p>
          <a:p>
            <a:endParaRPr lang="en-US" dirty="0">
              <a:solidFill>
                <a:srgbClr val="00AEEF"/>
              </a:solidFill>
            </a:endParaRPr>
          </a:p>
        </p:txBody>
      </p:sp>
      <p:sp>
        <p:nvSpPr>
          <p:cNvPr id="5" name="Text Placeholder 1">
            <a:extLst>
              <a:ext uri="{FF2B5EF4-FFF2-40B4-BE49-F238E27FC236}">
                <a16:creationId xmlns:a16="http://schemas.microsoft.com/office/drawing/2014/main" id="{F6CD3C31-D2B3-41D7-8059-DB738C9B1735}"/>
              </a:ext>
            </a:extLst>
          </p:cNvPr>
          <p:cNvSpPr>
            <a:spLocks noGrp="1"/>
          </p:cNvSpPr>
          <p:nvPr>
            <p:ph type="body" sz="quarter" idx="13"/>
          </p:nvPr>
        </p:nvSpPr>
        <p:spPr>
          <a:xfrm>
            <a:off x="361507" y="804407"/>
            <a:ext cx="8276971" cy="2286664"/>
          </a:xfrm>
        </p:spPr>
        <p:txBody>
          <a:bodyPr/>
          <a:lstStyle/>
          <a:p>
            <a:pPr marL="457200" indent="-457200">
              <a:buFont typeface="Arial" panose="020B0604020202020204" pitchFamily="34" charset="0"/>
              <a:buChar char="•"/>
            </a:pPr>
            <a:r>
              <a:rPr lang="en-GB" sz="2400" dirty="0"/>
              <a:t>Unfortunately we cannot run next week’s</a:t>
            </a:r>
            <a:br>
              <a:rPr lang="en-GB" sz="2400" dirty="0"/>
            </a:br>
            <a:r>
              <a:rPr lang="en-GB" sz="2400" dirty="0"/>
              <a:t>lecture here in person for operational </a:t>
            </a:r>
            <a:br>
              <a:rPr lang="en-GB" sz="2400" dirty="0"/>
            </a:br>
            <a:r>
              <a:rPr lang="en-GB" sz="2400" dirty="0"/>
              <a:t>reasons.</a:t>
            </a:r>
          </a:p>
          <a:p>
            <a:pPr marL="457200" indent="-457200">
              <a:buFont typeface="Arial" panose="020B0604020202020204" pitchFamily="34" charset="0"/>
              <a:buChar char="•"/>
            </a:pPr>
            <a:r>
              <a:rPr lang="en-GB" sz="2400" dirty="0"/>
              <a:t>I apologise unreservedly for this.</a:t>
            </a:r>
          </a:p>
          <a:p>
            <a:pPr marL="457200" indent="-457200">
              <a:buFont typeface="Arial" panose="020B0604020202020204" pitchFamily="34" charset="0"/>
              <a:buChar char="•"/>
            </a:pPr>
            <a:r>
              <a:rPr lang="en-GB" sz="2400" dirty="0"/>
              <a:t>Instead we will run the lecture as a </a:t>
            </a:r>
            <a:br>
              <a:rPr lang="en-GB" sz="2400" dirty="0"/>
            </a:br>
            <a:r>
              <a:rPr lang="en-GB" sz="2400" dirty="0"/>
              <a:t>synchronous online session (via Kaltura) on</a:t>
            </a:r>
            <a:br>
              <a:rPr lang="en-GB" sz="2400" dirty="0"/>
            </a:br>
            <a:r>
              <a:rPr lang="en-GB" sz="2400" b="1" dirty="0"/>
              <a:t>Friday 24</a:t>
            </a:r>
            <a:r>
              <a:rPr lang="en-GB" sz="2400" b="1" baseline="30000" dirty="0"/>
              <a:t>th</a:t>
            </a:r>
            <a:r>
              <a:rPr lang="en-GB" sz="2400" b="1" dirty="0"/>
              <a:t> at 09:00</a:t>
            </a:r>
            <a:r>
              <a:rPr lang="en-GB" sz="2400" dirty="0"/>
              <a:t>.</a:t>
            </a:r>
          </a:p>
          <a:p>
            <a:pPr marL="457200" indent="-457200">
              <a:buFont typeface="Arial" panose="020B0604020202020204" pitchFamily="34" charset="0"/>
              <a:buChar char="•"/>
            </a:pPr>
            <a:r>
              <a:rPr lang="en-GB" sz="2400" dirty="0"/>
              <a:t>If this presents significant challenges for anyone I am more than happy to also record the lecture, and release it on Monday, as well as running the synchronous session Friday.</a:t>
            </a:r>
            <a:endParaRPr lang="en-US" sz="2400" dirty="0"/>
          </a:p>
        </p:txBody>
      </p:sp>
      <p:pic>
        <p:nvPicPr>
          <p:cNvPr id="6" name="Picture 5">
            <a:extLst>
              <a:ext uri="{FF2B5EF4-FFF2-40B4-BE49-F238E27FC236}">
                <a16:creationId xmlns:a16="http://schemas.microsoft.com/office/drawing/2014/main" id="{7B82D66C-2A25-4AC4-98D8-C948357DB9E3}"/>
              </a:ext>
            </a:extLst>
          </p:cNvPr>
          <p:cNvPicPr>
            <a:picLocks noChangeAspect="1"/>
          </p:cNvPicPr>
          <p:nvPr/>
        </p:nvPicPr>
        <p:blipFill>
          <a:blip r:embed="rId3"/>
          <a:stretch>
            <a:fillRect/>
          </a:stretch>
        </p:blipFill>
        <p:spPr>
          <a:xfrm>
            <a:off x="6288596" y="471729"/>
            <a:ext cx="2122122" cy="2736420"/>
          </a:xfrm>
          <a:prstGeom prst="rect">
            <a:avLst/>
          </a:prstGeom>
        </p:spPr>
      </p:pic>
    </p:spTree>
    <p:extLst>
      <p:ext uri="{BB962C8B-B14F-4D97-AF65-F5344CB8AC3E}">
        <p14:creationId xmlns:p14="http://schemas.microsoft.com/office/powerpoint/2010/main" val="2603098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86349-59DD-448D-BEFA-A43316173524}"/>
              </a:ext>
            </a:extLst>
          </p:cNvPr>
          <p:cNvSpPr>
            <a:spLocks noGrp="1"/>
          </p:cNvSpPr>
          <p:nvPr>
            <p:ph type="title"/>
          </p:nvPr>
        </p:nvSpPr>
        <p:spPr>
          <a:xfrm>
            <a:off x="628650" y="433952"/>
            <a:ext cx="7886700" cy="833493"/>
          </a:xfrm>
        </p:spPr>
        <p:txBody>
          <a:bodyPr/>
          <a:lstStyle/>
          <a:p>
            <a:r>
              <a:rPr lang="en-GB" sz="3600" b="1" dirty="0"/>
              <a:t>Session Structure</a:t>
            </a:r>
          </a:p>
        </p:txBody>
      </p:sp>
      <p:sp>
        <p:nvSpPr>
          <p:cNvPr id="3" name="Content Placeholder 2">
            <a:extLst>
              <a:ext uri="{FF2B5EF4-FFF2-40B4-BE49-F238E27FC236}">
                <a16:creationId xmlns:a16="http://schemas.microsoft.com/office/drawing/2014/main" id="{D335A1D6-C076-48C7-B7DA-3F306B7A40B8}"/>
              </a:ext>
            </a:extLst>
          </p:cNvPr>
          <p:cNvSpPr>
            <a:spLocks noGrp="1"/>
          </p:cNvSpPr>
          <p:nvPr>
            <p:ph sz="quarter" idx="10"/>
          </p:nvPr>
        </p:nvSpPr>
        <p:spPr/>
        <p:txBody>
          <a:bodyPr anchor="ctr">
            <a:noAutofit/>
          </a:bodyPr>
          <a:lstStyle/>
          <a:p>
            <a:r>
              <a:rPr lang="en-GB" sz="2160" dirty="0"/>
              <a:t>Introduction</a:t>
            </a:r>
          </a:p>
        </p:txBody>
      </p:sp>
      <p:sp>
        <p:nvSpPr>
          <p:cNvPr id="4" name="Content Placeholder 3">
            <a:extLst>
              <a:ext uri="{FF2B5EF4-FFF2-40B4-BE49-F238E27FC236}">
                <a16:creationId xmlns:a16="http://schemas.microsoft.com/office/drawing/2014/main" id="{DF514262-823D-4315-9A4D-9A8754DBB788}"/>
              </a:ext>
            </a:extLst>
          </p:cNvPr>
          <p:cNvSpPr>
            <a:spLocks noGrp="1"/>
          </p:cNvSpPr>
          <p:nvPr>
            <p:ph sz="quarter" idx="11"/>
          </p:nvPr>
        </p:nvSpPr>
        <p:spPr/>
        <p:txBody>
          <a:bodyPr anchor="ctr">
            <a:noAutofit/>
          </a:bodyPr>
          <a:lstStyle/>
          <a:p>
            <a:r>
              <a:rPr lang="en-GB" sz="2160" b="1" u="sng" dirty="0"/>
              <a:t>Data Cleaning Exercise</a:t>
            </a:r>
          </a:p>
        </p:txBody>
      </p:sp>
      <p:sp>
        <p:nvSpPr>
          <p:cNvPr id="5" name="Content Placeholder 4">
            <a:extLst>
              <a:ext uri="{FF2B5EF4-FFF2-40B4-BE49-F238E27FC236}">
                <a16:creationId xmlns:a16="http://schemas.microsoft.com/office/drawing/2014/main" id="{D42F934D-3D38-4B54-8108-05EFF3162153}"/>
              </a:ext>
            </a:extLst>
          </p:cNvPr>
          <p:cNvSpPr>
            <a:spLocks noGrp="1"/>
          </p:cNvSpPr>
          <p:nvPr>
            <p:ph sz="quarter" idx="12"/>
          </p:nvPr>
        </p:nvSpPr>
        <p:spPr>
          <a:xfrm>
            <a:off x="606923" y="2771183"/>
            <a:ext cx="7143369" cy="576160"/>
          </a:xfrm>
        </p:spPr>
        <p:txBody>
          <a:bodyPr anchor="ctr">
            <a:noAutofit/>
          </a:bodyPr>
          <a:lstStyle/>
          <a:p>
            <a:r>
              <a:rPr lang="en-GB" sz="2160" dirty="0"/>
              <a:t>Feature Engineering Exercise</a:t>
            </a:r>
          </a:p>
        </p:txBody>
      </p:sp>
      <p:sp>
        <p:nvSpPr>
          <p:cNvPr id="6" name="Content Placeholder 5">
            <a:extLst>
              <a:ext uri="{FF2B5EF4-FFF2-40B4-BE49-F238E27FC236}">
                <a16:creationId xmlns:a16="http://schemas.microsoft.com/office/drawing/2014/main" id="{2421D25C-A7D5-4BF7-8913-310ACBC8E9E3}"/>
              </a:ext>
            </a:extLst>
          </p:cNvPr>
          <p:cNvSpPr>
            <a:spLocks noGrp="1"/>
          </p:cNvSpPr>
          <p:nvPr>
            <p:ph sz="quarter" idx="13"/>
          </p:nvPr>
        </p:nvSpPr>
        <p:spPr>
          <a:xfrm>
            <a:off x="607040" y="3319043"/>
            <a:ext cx="6429032" cy="782561"/>
          </a:xfrm>
        </p:spPr>
        <p:txBody>
          <a:bodyPr anchor="ctr">
            <a:normAutofit/>
          </a:bodyPr>
          <a:lstStyle/>
          <a:p>
            <a:r>
              <a:rPr lang="en-GB" sz="2160" dirty="0"/>
              <a:t>Discussion</a:t>
            </a:r>
          </a:p>
        </p:txBody>
      </p:sp>
    </p:spTree>
    <p:extLst>
      <p:ext uri="{BB962C8B-B14F-4D97-AF65-F5344CB8AC3E}">
        <p14:creationId xmlns:p14="http://schemas.microsoft.com/office/powerpoint/2010/main" val="3878612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43289E-C9D1-4BAE-8F70-8A7CDB037A33}"/>
              </a:ext>
            </a:extLst>
          </p:cNvPr>
          <p:cNvPicPr>
            <a:picLocks noChangeAspect="1"/>
          </p:cNvPicPr>
          <p:nvPr/>
        </p:nvPicPr>
        <p:blipFill>
          <a:blip r:embed="rId3"/>
          <a:stretch>
            <a:fillRect/>
          </a:stretch>
        </p:blipFill>
        <p:spPr>
          <a:xfrm>
            <a:off x="-55605" y="-40823"/>
            <a:ext cx="9199605" cy="5256917"/>
          </a:xfrm>
          <a:prstGeom prst="rect">
            <a:avLst/>
          </a:prstGeom>
        </p:spPr>
      </p:pic>
      <p:sp>
        <p:nvSpPr>
          <p:cNvPr id="3" name="Text Placeholder 2">
            <a:extLst>
              <a:ext uri="{FF2B5EF4-FFF2-40B4-BE49-F238E27FC236}">
                <a16:creationId xmlns:a16="http://schemas.microsoft.com/office/drawing/2014/main" id="{013D1D78-7FFF-6C43-B2D1-C4E40598FACA}"/>
              </a:ext>
            </a:extLst>
          </p:cNvPr>
          <p:cNvSpPr>
            <a:spLocks noGrp="1"/>
          </p:cNvSpPr>
          <p:nvPr>
            <p:ph type="body" sz="quarter" idx="14"/>
          </p:nvPr>
        </p:nvSpPr>
        <p:spPr/>
        <p:txBody>
          <a:bodyPr/>
          <a:lstStyle/>
          <a:p>
            <a:r>
              <a:rPr lang="en-US" dirty="0">
                <a:ln>
                  <a:solidFill>
                    <a:schemeClr val="bg2">
                      <a:lumMod val="25000"/>
                    </a:schemeClr>
                  </a:solidFill>
                </a:ln>
                <a:solidFill>
                  <a:schemeClr val="bg1"/>
                </a:solidFill>
              </a:rPr>
              <a:t>2.1 Data Cleaning</a:t>
            </a:r>
          </a:p>
        </p:txBody>
      </p:sp>
    </p:spTree>
    <p:extLst>
      <p:ext uri="{BB962C8B-B14F-4D97-AF65-F5344CB8AC3E}">
        <p14:creationId xmlns:p14="http://schemas.microsoft.com/office/powerpoint/2010/main" val="4160287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3D1D78-7FFF-6C43-B2D1-C4E40598FACA}"/>
              </a:ext>
            </a:extLst>
          </p:cNvPr>
          <p:cNvSpPr>
            <a:spLocks noGrp="1"/>
          </p:cNvSpPr>
          <p:nvPr>
            <p:ph type="body" sz="quarter" idx="14"/>
          </p:nvPr>
        </p:nvSpPr>
        <p:spPr>
          <a:xfrm>
            <a:off x="518399" y="362850"/>
            <a:ext cx="6599447" cy="380867"/>
          </a:xfrm>
        </p:spPr>
        <p:txBody>
          <a:bodyPr/>
          <a:lstStyle/>
          <a:p>
            <a:r>
              <a:rPr lang="en-US" dirty="0">
                <a:solidFill>
                  <a:srgbClr val="00AEEF"/>
                </a:solidFill>
              </a:rPr>
              <a:t>2.</a:t>
            </a:r>
            <a:r>
              <a:rPr lang="en-GB" dirty="0">
                <a:solidFill>
                  <a:srgbClr val="00AEEF"/>
                </a:solidFill>
              </a:rPr>
              <a:t>1 Data Cleaning</a:t>
            </a:r>
          </a:p>
          <a:p>
            <a:endParaRPr lang="en-US" dirty="0">
              <a:solidFill>
                <a:srgbClr val="00AEEF"/>
              </a:solidFill>
            </a:endParaRPr>
          </a:p>
        </p:txBody>
      </p:sp>
      <p:sp>
        <p:nvSpPr>
          <p:cNvPr id="5" name="Text Placeholder 1">
            <a:extLst>
              <a:ext uri="{FF2B5EF4-FFF2-40B4-BE49-F238E27FC236}">
                <a16:creationId xmlns:a16="http://schemas.microsoft.com/office/drawing/2014/main" id="{F6CD3C31-D2B3-41D7-8059-DB738C9B1735}"/>
              </a:ext>
            </a:extLst>
          </p:cNvPr>
          <p:cNvSpPr>
            <a:spLocks noGrp="1"/>
          </p:cNvSpPr>
          <p:nvPr>
            <p:ph type="body" sz="quarter" idx="13"/>
          </p:nvPr>
        </p:nvSpPr>
        <p:spPr>
          <a:xfrm>
            <a:off x="361507" y="804407"/>
            <a:ext cx="8276971" cy="2286664"/>
          </a:xfrm>
        </p:spPr>
        <p:txBody>
          <a:bodyPr/>
          <a:lstStyle/>
          <a:p>
            <a:pPr marL="457200" indent="-457200">
              <a:buFont typeface="Arial" panose="020B0604020202020204" pitchFamily="34" charset="0"/>
              <a:buChar char="•"/>
            </a:pPr>
            <a:r>
              <a:rPr lang="en-GB" sz="2400" dirty="0"/>
              <a:t>Please access the file “Data2Clean.xlsx” from </a:t>
            </a:r>
            <a:r>
              <a:rPr lang="en-GB" sz="2400" dirty="0" err="1"/>
              <a:t>my.wbs</a:t>
            </a:r>
            <a:r>
              <a:rPr lang="en-GB" sz="2400" dirty="0"/>
              <a:t>.</a:t>
            </a:r>
          </a:p>
          <a:p>
            <a:pPr marL="457200" indent="-457200">
              <a:buFont typeface="Arial" panose="020B0604020202020204" pitchFamily="34" charset="0"/>
              <a:buChar char="•"/>
            </a:pPr>
            <a:r>
              <a:rPr lang="en-GB" sz="2400" dirty="0"/>
              <a:t>Our task is twofold:</a:t>
            </a:r>
          </a:p>
          <a:p>
            <a:pPr marL="971550" lvl="1" indent="-457200">
              <a:buFont typeface="+mj-lt"/>
              <a:buAutoNum type="arabicPeriod"/>
            </a:pPr>
            <a:r>
              <a:rPr lang="en-GB" sz="2100" dirty="0"/>
              <a:t>Identify the potential issues in the data;</a:t>
            </a:r>
          </a:p>
          <a:p>
            <a:pPr marL="971550" lvl="1" indent="-457200">
              <a:buFont typeface="+mj-lt"/>
              <a:buAutoNum type="arabicPeriod"/>
            </a:pPr>
            <a:r>
              <a:rPr lang="en-GB" sz="2100" dirty="0"/>
              <a:t>Think about how we might clean these data. (You do not need to actually perform any cleaning steps just consider what you might do in practice).</a:t>
            </a:r>
            <a:endParaRPr lang="en-US" sz="2100" dirty="0"/>
          </a:p>
        </p:txBody>
      </p:sp>
    </p:spTree>
    <p:extLst>
      <p:ext uri="{BB962C8B-B14F-4D97-AF65-F5344CB8AC3E}">
        <p14:creationId xmlns:p14="http://schemas.microsoft.com/office/powerpoint/2010/main" val="3855217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86349-59DD-448D-BEFA-A43316173524}"/>
              </a:ext>
            </a:extLst>
          </p:cNvPr>
          <p:cNvSpPr>
            <a:spLocks noGrp="1"/>
          </p:cNvSpPr>
          <p:nvPr>
            <p:ph type="title"/>
          </p:nvPr>
        </p:nvSpPr>
        <p:spPr>
          <a:xfrm>
            <a:off x="628650" y="433952"/>
            <a:ext cx="7886700" cy="833493"/>
          </a:xfrm>
        </p:spPr>
        <p:txBody>
          <a:bodyPr/>
          <a:lstStyle/>
          <a:p>
            <a:r>
              <a:rPr lang="en-GB" sz="3600" b="1" dirty="0"/>
              <a:t>Session Structure</a:t>
            </a:r>
          </a:p>
        </p:txBody>
      </p:sp>
      <p:sp>
        <p:nvSpPr>
          <p:cNvPr id="3" name="Content Placeholder 2">
            <a:extLst>
              <a:ext uri="{FF2B5EF4-FFF2-40B4-BE49-F238E27FC236}">
                <a16:creationId xmlns:a16="http://schemas.microsoft.com/office/drawing/2014/main" id="{D335A1D6-C076-48C7-B7DA-3F306B7A40B8}"/>
              </a:ext>
            </a:extLst>
          </p:cNvPr>
          <p:cNvSpPr>
            <a:spLocks noGrp="1"/>
          </p:cNvSpPr>
          <p:nvPr>
            <p:ph sz="quarter" idx="10"/>
          </p:nvPr>
        </p:nvSpPr>
        <p:spPr/>
        <p:txBody>
          <a:bodyPr anchor="ctr">
            <a:noAutofit/>
          </a:bodyPr>
          <a:lstStyle/>
          <a:p>
            <a:r>
              <a:rPr lang="en-GB" sz="2160" dirty="0"/>
              <a:t>Introduction</a:t>
            </a:r>
          </a:p>
        </p:txBody>
      </p:sp>
      <p:sp>
        <p:nvSpPr>
          <p:cNvPr id="4" name="Content Placeholder 3">
            <a:extLst>
              <a:ext uri="{FF2B5EF4-FFF2-40B4-BE49-F238E27FC236}">
                <a16:creationId xmlns:a16="http://schemas.microsoft.com/office/drawing/2014/main" id="{DF514262-823D-4315-9A4D-9A8754DBB788}"/>
              </a:ext>
            </a:extLst>
          </p:cNvPr>
          <p:cNvSpPr>
            <a:spLocks noGrp="1"/>
          </p:cNvSpPr>
          <p:nvPr>
            <p:ph sz="quarter" idx="11"/>
          </p:nvPr>
        </p:nvSpPr>
        <p:spPr/>
        <p:txBody>
          <a:bodyPr anchor="ctr">
            <a:noAutofit/>
          </a:bodyPr>
          <a:lstStyle/>
          <a:p>
            <a:r>
              <a:rPr lang="en-GB" sz="2160" dirty="0"/>
              <a:t>Data Cleaning Exercise</a:t>
            </a:r>
          </a:p>
        </p:txBody>
      </p:sp>
      <p:sp>
        <p:nvSpPr>
          <p:cNvPr id="5" name="Content Placeholder 4">
            <a:extLst>
              <a:ext uri="{FF2B5EF4-FFF2-40B4-BE49-F238E27FC236}">
                <a16:creationId xmlns:a16="http://schemas.microsoft.com/office/drawing/2014/main" id="{D42F934D-3D38-4B54-8108-05EFF3162153}"/>
              </a:ext>
            </a:extLst>
          </p:cNvPr>
          <p:cNvSpPr>
            <a:spLocks noGrp="1"/>
          </p:cNvSpPr>
          <p:nvPr>
            <p:ph sz="quarter" idx="12"/>
          </p:nvPr>
        </p:nvSpPr>
        <p:spPr>
          <a:xfrm>
            <a:off x="606923" y="2771183"/>
            <a:ext cx="7143369" cy="576160"/>
          </a:xfrm>
        </p:spPr>
        <p:txBody>
          <a:bodyPr anchor="ctr">
            <a:noAutofit/>
          </a:bodyPr>
          <a:lstStyle/>
          <a:p>
            <a:r>
              <a:rPr lang="en-GB" sz="2160" b="1" u="sng" dirty="0"/>
              <a:t>Feature Engineering Exercise</a:t>
            </a:r>
          </a:p>
        </p:txBody>
      </p:sp>
      <p:sp>
        <p:nvSpPr>
          <p:cNvPr id="6" name="Content Placeholder 5">
            <a:extLst>
              <a:ext uri="{FF2B5EF4-FFF2-40B4-BE49-F238E27FC236}">
                <a16:creationId xmlns:a16="http://schemas.microsoft.com/office/drawing/2014/main" id="{2421D25C-A7D5-4BF7-8913-310ACBC8E9E3}"/>
              </a:ext>
            </a:extLst>
          </p:cNvPr>
          <p:cNvSpPr>
            <a:spLocks noGrp="1"/>
          </p:cNvSpPr>
          <p:nvPr>
            <p:ph sz="quarter" idx="13"/>
          </p:nvPr>
        </p:nvSpPr>
        <p:spPr>
          <a:xfrm>
            <a:off x="607040" y="3319043"/>
            <a:ext cx="6429032" cy="782561"/>
          </a:xfrm>
        </p:spPr>
        <p:txBody>
          <a:bodyPr anchor="ctr">
            <a:normAutofit/>
          </a:bodyPr>
          <a:lstStyle/>
          <a:p>
            <a:r>
              <a:rPr lang="en-GB" sz="2160" dirty="0"/>
              <a:t>Discussion</a:t>
            </a:r>
          </a:p>
        </p:txBody>
      </p:sp>
    </p:spTree>
    <p:extLst>
      <p:ext uri="{BB962C8B-B14F-4D97-AF65-F5344CB8AC3E}">
        <p14:creationId xmlns:p14="http://schemas.microsoft.com/office/powerpoint/2010/main" val="3797522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13D1D78-7FFF-6C43-B2D1-C4E40598FACA}"/>
              </a:ext>
            </a:extLst>
          </p:cNvPr>
          <p:cNvSpPr>
            <a:spLocks noGrp="1"/>
          </p:cNvSpPr>
          <p:nvPr>
            <p:ph type="body" sz="quarter" idx="14"/>
          </p:nvPr>
        </p:nvSpPr>
        <p:spPr/>
        <p:txBody>
          <a:bodyPr/>
          <a:lstStyle/>
          <a:p>
            <a:r>
              <a:rPr lang="en-US" dirty="0">
                <a:solidFill>
                  <a:srgbClr val="00AEEF"/>
                </a:solidFill>
              </a:rPr>
              <a:t>3.</a:t>
            </a:r>
            <a:r>
              <a:rPr lang="en-GB" dirty="0">
                <a:solidFill>
                  <a:srgbClr val="00AEEF"/>
                </a:solidFill>
              </a:rPr>
              <a:t>1 Data-driven Feature Engineering </a:t>
            </a:r>
          </a:p>
        </p:txBody>
      </p:sp>
      <mc:AlternateContent xmlns:mc="http://schemas.openxmlformats.org/markup-compatibility/2006" xmlns:a14="http://schemas.microsoft.com/office/drawing/2010/main">
        <mc:Choice Requires="a14">
          <p:sp>
            <p:nvSpPr>
              <p:cNvPr id="19" name="Text Placeholder 1">
                <a:extLst>
                  <a:ext uri="{FF2B5EF4-FFF2-40B4-BE49-F238E27FC236}">
                    <a16:creationId xmlns:a16="http://schemas.microsoft.com/office/drawing/2014/main" id="{971CB34B-E6B3-438B-9D64-949BACD0EFFC}"/>
                  </a:ext>
                </a:extLst>
              </p:cNvPr>
              <p:cNvSpPr>
                <a:spLocks noGrp="1"/>
              </p:cNvSpPr>
              <p:nvPr>
                <p:ph type="body" sz="quarter" idx="13"/>
              </p:nvPr>
            </p:nvSpPr>
            <p:spPr>
              <a:xfrm>
                <a:off x="518400" y="804407"/>
                <a:ext cx="7939800" cy="2286664"/>
              </a:xfrm>
            </p:spPr>
            <p:txBody>
              <a:bodyPr/>
              <a:lstStyle/>
              <a:p>
                <a:pPr marL="457200" indent="-457200">
                  <a:buFont typeface="Arial" panose="020B0604020202020204" pitchFamily="34" charset="0"/>
                  <a:buChar char="•"/>
                </a:pPr>
                <a:r>
                  <a:rPr lang="en-GB" sz="2200" dirty="0"/>
                  <a:t>In data-driven approaches to feature engineering, we use statistical and programming methods to transform data based upon the values within it. For example:</a:t>
                </a:r>
                <a:br>
                  <a:rPr lang="en-GB" sz="2400" dirty="0"/>
                </a:br>
                <a:endParaRPr lang="en-GB" sz="300" dirty="0"/>
              </a:p>
              <a:p>
                <a:pPr marL="971550" lvl="1" indent="-457200">
                  <a:buClr>
                    <a:srgbClr val="0070C0"/>
                  </a:buClr>
                  <a:buFont typeface="Courier New" panose="02070309020205020404" pitchFamily="49" charset="0"/>
                  <a:buChar char="o"/>
                </a:pPr>
                <a:r>
                  <a:rPr lang="en-GB" sz="2000" dirty="0"/>
                  <a:t>Converting Boolean values such as </a:t>
                </a:r>
                <a:r>
                  <a:rPr lang="en-GB" sz="2000" dirty="0">
                    <a:latin typeface="Courier New" panose="02070309020205020404" pitchFamily="49" charset="0"/>
                    <a:cs typeface="Courier New" panose="02070309020205020404" pitchFamily="49" charset="0"/>
                  </a:rPr>
                  <a:t>“DEAD”</a:t>
                </a:r>
                <a:r>
                  <a:rPr lang="en-GB" sz="2000" dirty="0"/>
                  <a:t>, </a:t>
                </a:r>
                <a:r>
                  <a:rPr lang="en-GB" sz="2000" dirty="0">
                    <a:latin typeface="Courier New" panose="02070309020205020404" pitchFamily="49" charset="0"/>
                    <a:cs typeface="Courier New" panose="02070309020205020404" pitchFamily="49" charset="0"/>
                  </a:rPr>
                  <a:t>“ALIVE”</a:t>
                </a:r>
                <a:r>
                  <a:rPr lang="en-GB" sz="2000" dirty="0"/>
                  <a:t> to </a:t>
                </a:r>
                <a:r>
                  <a:rPr lang="en-GB" sz="2000" dirty="0">
                    <a:latin typeface="Courier New" panose="02070309020205020404" pitchFamily="49" charset="0"/>
                    <a:cs typeface="Courier New" panose="02070309020205020404" pitchFamily="49" charset="0"/>
                  </a:rPr>
                  <a:t>0</a:t>
                </a:r>
                <a:r>
                  <a:rPr lang="en-GB" sz="2000" dirty="0"/>
                  <a:t> and </a:t>
                </a:r>
                <a:r>
                  <a:rPr lang="en-GB" sz="2000" dirty="0">
                    <a:latin typeface="Courier New" panose="02070309020205020404" pitchFamily="49" charset="0"/>
                    <a:cs typeface="Courier New" panose="02070309020205020404" pitchFamily="49" charset="0"/>
                  </a:rPr>
                  <a:t>1</a:t>
                </a:r>
                <a:r>
                  <a:rPr lang="en-GB" sz="2000" dirty="0"/>
                  <a:t>.</a:t>
                </a:r>
                <a:br>
                  <a:rPr lang="en-GB" sz="2400" dirty="0"/>
                </a:br>
                <a:endParaRPr lang="en-GB" sz="400" dirty="0"/>
              </a:p>
              <a:p>
                <a:pPr marL="971550" lvl="1" indent="-457200">
                  <a:buClr>
                    <a:srgbClr val="0070C0"/>
                  </a:buClr>
                  <a:buFont typeface="Courier New" panose="02070309020205020404" pitchFamily="49" charset="0"/>
                  <a:buChar char="o"/>
                </a:pPr>
                <a:r>
                  <a:rPr lang="en-GB" sz="2000" dirty="0"/>
                  <a:t>Converting ordered lists to a dictionary of values. E.g. </a:t>
                </a:r>
                <a:r>
                  <a:rPr lang="en-GB" sz="2000" dirty="0">
                    <a:latin typeface="Courier New" panose="02070309020205020404" pitchFamily="49" charset="0"/>
                    <a:cs typeface="Courier New" panose="02070309020205020404" pitchFamily="49" charset="0"/>
                  </a:rPr>
                  <a:t>[“High School”, “UG”, “PG”, “PHD”]</a:t>
                </a:r>
                <a:r>
                  <a:rPr lang="en-GB" sz="2000" dirty="0"/>
                  <a:t> to </a:t>
                </a:r>
                <a:r>
                  <a:rPr lang="en-GB" sz="2000" dirty="0">
                    <a:latin typeface="Courier New" panose="02070309020205020404" pitchFamily="49" charset="0"/>
                    <a:cs typeface="Courier New" panose="02070309020205020404" pitchFamily="49" charset="0"/>
                  </a:rPr>
                  <a:t>[0, 1, 2, 3]</a:t>
                </a:r>
                <a:r>
                  <a:rPr lang="en-GB" sz="2000" dirty="0"/>
                  <a:t>.</a:t>
                </a:r>
                <a:br>
                  <a:rPr lang="en-GB" dirty="0"/>
                </a:br>
                <a:endParaRPr lang="en-GB" sz="400" dirty="0"/>
              </a:p>
              <a:p>
                <a:pPr marL="971550" lvl="1" indent="-457200">
                  <a:buClr>
                    <a:srgbClr val="0070C0"/>
                  </a:buClr>
                  <a:buFont typeface="Courier New" panose="02070309020205020404" pitchFamily="49" charset="0"/>
                  <a:buChar char="o"/>
                </a:pPr>
                <a:r>
                  <a:rPr lang="en-GB" sz="2000" dirty="0"/>
                  <a:t>Removing or modifying outliers in the data.</a:t>
                </a:r>
                <a:br>
                  <a:rPr lang="en-GB" sz="2400" dirty="0"/>
                </a:br>
                <a:endParaRPr lang="en-GB" sz="400" dirty="0"/>
              </a:p>
              <a:p>
                <a:pPr marL="971550" lvl="1" indent="-457200">
                  <a:buClr>
                    <a:srgbClr val="0070C0"/>
                  </a:buClr>
                  <a:buFont typeface="Courier New" panose="02070309020205020404" pitchFamily="49" charset="0"/>
                  <a:buChar char="o"/>
                </a:pPr>
                <a:r>
                  <a:rPr lang="en-GB" sz="2000" dirty="0"/>
                  <a:t>Dealing with missing values in the data.</a:t>
                </a:r>
                <a:br>
                  <a:rPr lang="en-GB" sz="2000" dirty="0"/>
                </a:br>
                <a:endParaRPr lang="en-GB" sz="400" dirty="0"/>
              </a:p>
              <a:p>
                <a:pPr marL="971550" lvl="1" indent="-457200">
                  <a:buClr>
                    <a:srgbClr val="0070C0"/>
                  </a:buClr>
                  <a:buFont typeface="Courier New" panose="02070309020205020404" pitchFamily="49" charset="0"/>
                  <a:buChar char="o"/>
                </a:pPr>
                <a:r>
                  <a:rPr lang="en-GB" sz="2000" dirty="0"/>
                  <a:t>Algorithmic methods such as dimension reduction (e.g. principal component analysis) or clustering (e.g. </a:t>
                </a:r>
                <a14:m>
                  <m:oMath xmlns:m="http://schemas.openxmlformats.org/officeDocument/2006/math">
                    <m:r>
                      <a:rPr lang="en-GB" sz="2000" i="1" dirty="0" smtClean="0">
                        <a:latin typeface="Cambria Math" panose="02040503050406030204" pitchFamily="18" charset="0"/>
                      </a:rPr>
                      <m:t>𝐾</m:t>
                    </m:r>
                  </m:oMath>
                </a14:m>
                <a:r>
                  <a:rPr lang="en-GB" sz="2000" dirty="0"/>
                  <a:t>-means).</a:t>
                </a:r>
                <a:endParaRPr lang="en-US" sz="2000" dirty="0"/>
              </a:p>
              <a:p>
                <a:pPr marL="457200" indent="-457200">
                  <a:buFont typeface="Arial" panose="020B0604020202020204" pitchFamily="34" charset="0"/>
                  <a:buChar char="•"/>
                </a:pPr>
                <a:endParaRPr lang="en-US" dirty="0"/>
              </a:p>
            </p:txBody>
          </p:sp>
        </mc:Choice>
        <mc:Fallback xmlns="">
          <p:sp>
            <p:nvSpPr>
              <p:cNvPr id="19" name="Text Placeholder 1">
                <a:extLst>
                  <a:ext uri="{FF2B5EF4-FFF2-40B4-BE49-F238E27FC236}">
                    <a16:creationId xmlns:a16="http://schemas.microsoft.com/office/drawing/2014/main" id="{971CB34B-E6B3-438B-9D64-949BACD0EFFC}"/>
                  </a:ext>
                </a:extLst>
              </p:cNvPr>
              <p:cNvSpPr>
                <a:spLocks noGrp="1" noRot="1" noChangeAspect="1" noMove="1" noResize="1" noEditPoints="1" noAdjustHandles="1" noChangeArrowheads="1" noChangeShapeType="1" noTextEdit="1"/>
              </p:cNvSpPr>
              <p:nvPr>
                <p:ph type="body" sz="quarter" idx="13"/>
              </p:nvPr>
            </p:nvSpPr>
            <p:spPr>
              <a:xfrm>
                <a:off x="518400" y="804407"/>
                <a:ext cx="7939800" cy="2286664"/>
              </a:xfrm>
              <a:blipFill>
                <a:blip r:embed="rId2"/>
                <a:stretch>
                  <a:fillRect l="-1995" t="-5333" r="-1228" b="-52800"/>
                </a:stretch>
              </a:blipFill>
            </p:spPr>
            <p:txBody>
              <a:bodyPr/>
              <a:lstStyle/>
              <a:p>
                <a:r>
                  <a:rPr lang="en-GB">
                    <a:noFill/>
                  </a:rPr>
                  <a:t> </a:t>
                </a:r>
              </a:p>
            </p:txBody>
          </p:sp>
        </mc:Fallback>
      </mc:AlternateContent>
    </p:spTree>
    <p:extLst>
      <p:ext uri="{BB962C8B-B14F-4D97-AF65-F5344CB8AC3E}">
        <p14:creationId xmlns:p14="http://schemas.microsoft.com/office/powerpoint/2010/main" val="58133031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39081</TotalTime>
  <Words>1455</Words>
  <Application>Microsoft Office PowerPoint</Application>
  <PresentationFormat>On-screen Show (16:9)</PresentationFormat>
  <Paragraphs>127</Paragraphs>
  <Slides>22</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Calibri Light</vt:lpstr>
      <vt:lpstr>Cambria Math</vt:lpstr>
      <vt:lpstr>Courier New</vt:lpstr>
      <vt:lpstr>Wingdings</vt:lpstr>
      <vt:lpstr>Office Theme</vt:lpstr>
      <vt:lpstr>Data Science &amp; Generative AI</vt:lpstr>
      <vt:lpstr>PowerPoint Presentation</vt:lpstr>
      <vt:lpstr>PowerPoint Presentation</vt:lpstr>
      <vt:lpstr>PowerPoint Presentation</vt:lpstr>
      <vt:lpstr>Session Structure</vt:lpstr>
      <vt:lpstr>PowerPoint Presentation</vt:lpstr>
      <vt:lpstr>PowerPoint Presentation</vt:lpstr>
      <vt:lpstr>Session Structure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Kerry Mawby</dc:creator>
  <cp:lastModifiedBy>Mortenson, Michael</cp:lastModifiedBy>
  <cp:revision>475</cp:revision>
  <dcterms:created xsi:type="dcterms:W3CDTF">2017-04-05T11:04:35Z</dcterms:created>
  <dcterms:modified xsi:type="dcterms:W3CDTF">2025-10-16T21:02:24Z</dcterms:modified>
</cp:coreProperties>
</file>